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73" r:id="rId3"/>
    <p:sldId id="260" r:id="rId4"/>
    <p:sldId id="276" r:id="rId5"/>
    <p:sldId id="289" r:id="rId6"/>
    <p:sldId id="290" r:id="rId7"/>
    <p:sldId id="291" r:id="rId8"/>
    <p:sldId id="292" r:id="rId9"/>
    <p:sldId id="293" r:id="rId10"/>
    <p:sldId id="278" r:id="rId11"/>
    <p:sldId id="274" r:id="rId12"/>
    <p:sldId id="280" r:id="rId13"/>
    <p:sldId id="281" r:id="rId14"/>
    <p:sldId id="284" r:id="rId15"/>
    <p:sldId id="285" r:id="rId16"/>
    <p:sldId id="286" r:id="rId17"/>
    <p:sldId id="296" r:id="rId18"/>
    <p:sldId id="297" r:id="rId19"/>
    <p:sldId id="298" r:id="rId20"/>
    <p:sldId id="299" r:id="rId21"/>
    <p:sldId id="275" r:id="rId22"/>
    <p:sldId id="300" r:id="rId23"/>
    <p:sldId id="301" r:id="rId24"/>
    <p:sldId id="257" r:id="rId25"/>
    <p:sldId id="302" r:id="rId26"/>
    <p:sldId id="262" r:id="rId27"/>
    <p:sldId id="258" r:id="rId28"/>
    <p:sldId id="263" r:id="rId29"/>
    <p:sldId id="264" r:id="rId30"/>
    <p:sldId id="265" r:id="rId31"/>
    <p:sldId id="266" r:id="rId32"/>
    <p:sldId id="261" r:id="rId33"/>
    <p:sldId id="267" r:id="rId34"/>
    <p:sldId id="268" r:id="rId35"/>
    <p:sldId id="269" r:id="rId36"/>
    <p:sldId id="270" r:id="rId37"/>
    <p:sldId id="272" r:id="rId38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tion par défaut" id="{47EA3FDE-6CC8-2342-B94B-5C1C45385254}">
          <p14:sldIdLst>
            <p14:sldId id="256"/>
          </p14:sldIdLst>
        </p14:section>
        <p14:section name="Section récapitulative" id="{50B1769F-2CD2-C94A-85DD-5ABB3AF57E4B}">
          <p14:sldIdLst>
            <p14:sldId id="273"/>
          </p14:sldIdLst>
        </p14:section>
        <p14:section name="Analyse du besoin et résolution de problème" id="{D37B1D95-12E7-1648-976F-B801436EB5C5}">
          <p14:sldIdLst>
            <p14:sldId id="260"/>
            <p14:sldId id="276"/>
            <p14:sldId id="289"/>
            <p14:sldId id="290"/>
            <p14:sldId id="291"/>
            <p14:sldId id="292"/>
            <p14:sldId id="293"/>
            <p14:sldId id="278"/>
            <p14:sldId id="274"/>
            <p14:sldId id="280"/>
            <p14:sldId id="281"/>
            <p14:sldId id="284"/>
            <p14:sldId id="285"/>
            <p14:sldId id="286"/>
            <p14:sldId id="296"/>
            <p14:sldId id="297"/>
            <p14:sldId id="298"/>
            <p14:sldId id="299"/>
            <p14:sldId id="275"/>
            <p14:sldId id="300"/>
            <p14:sldId id="301"/>
            <p14:sldId id="257"/>
            <p14:sldId id="302"/>
            <p14:sldId id="262"/>
          </p14:sldIdLst>
        </p14:section>
        <p14:section name="Développement de modèles d’apprentissage automatique" id="{6D80F073-7ECF-9F4C-B5DE-182BF04F63B5}">
          <p14:sldIdLst>
            <p14:sldId id="258"/>
            <p14:sldId id="263"/>
            <p14:sldId id="264"/>
            <p14:sldId id="265"/>
            <p14:sldId id="266"/>
          </p14:sldIdLst>
        </p14:section>
        <p14:section name="Déploiement et automatisation des modèles" id="{70B3A894-0101-AB42-A2B5-E9CB06D23E2C}">
          <p14:sldIdLst>
            <p14:sldId id="261"/>
            <p14:sldId id="267"/>
            <p14:sldId id="268"/>
            <p14:sldId id="269"/>
            <p14:sldId id="270"/>
          </p14:sldIdLst>
        </p14:section>
        <p14:section name="Démo" id="{DC7BF490-5EFE-BC4A-ADE6-F87922889376}">
          <p14:sldIdLst>
            <p14:sldId id="27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2600"/>
    <a:srgbClr val="FAE3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478"/>
    <p:restoredTop sz="94710"/>
  </p:normalViewPr>
  <p:slideViewPr>
    <p:cSldViewPr snapToGrid="0">
      <p:cViewPr varScale="1">
        <p:scale>
          <a:sx n="146" d="100"/>
          <a:sy n="146" d="100"/>
        </p:scale>
        <p:origin x="26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2D34C1C-1B64-DF58-FF7D-10863CBBDD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5357F5F-D530-8D99-CA9C-375898336D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C1AF77B-28A4-E0C8-45CE-E6257A8A3C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99FF0-E3D1-7B4C-A9AA-31D80925C2A4}" type="datetimeFigureOut">
              <a:rPr lang="fr-FR" smtClean="0"/>
              <a:t>06/09/2025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049D174-9AAF-008F-073A-B5FCB301F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376A039-B9FC-368E-AC79-6410209A7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0195C-FE1D-EB48-A2DE-501980081FA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692217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28C811D-E5F0-BF6C-E622-95212E885C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80B04712-E8B2-5B18-4AE0-B8B8D3E368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443E484-82E9-8257-B5EA-B956A807A4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99FF0-E3D1-7B4C-A9AA-31D80925C2A4}" type="datetimeFigureOut">
              <a:rPr lang="fr-FR" smtClean="0"/>
              <a:t>06/09/2025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568B225-ED57-0903-86CC-6AB9B408BB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823FDBC-13BA-B6C9-8542-A2EC64BB2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0195C-FE1D-EB48-A2DE-501980081FA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702434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F6CE8A28-F651-6EAB-4202-AFE0A74076B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7FEF15BE-7B58-3672-E3CE-5D15B2D039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475F0DD-2198-D3F1-3307-CEEFECBBCC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99FF0-E3D1-7B4C-A9AA-31D80925C2A4}" type="datetimeFigureOut">
              <a:rPr lang="fr-FR" smtClean="0"/>
              <a:t>06/09/2025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8F9057C-D384-FECA-3D72-474076BE0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D1CDE82-0D69-8674-9E7F-0CA08696D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0195C-FE1D-EB48-A2DE-501980081FA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328313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D0580F6-69A0-521F-D899-1DFED5459E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DADA6F5-BC6A-3FB9-8D2C-4DDEE550CD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C09AEDA-B2E8-1D46-E3AB-CFD46DCE44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99FF0-E3D1-7B4C-A9AA-31D80925C2A4}" type="datetimeFigureOut">
              <a:rPr lang="fr-FR" smtClean="0"/>
              <a:t>06/09/2025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7DC4A2E-5079-DD23-8FD5-AC63168F65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328E400-A957-F710-B5E4-6F82BBEDD4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0195C-FE1D-EB48-A2DE-501980081FA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60257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796D953-4522-9FA7-0E2F-81F30891C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31CD062-65F2-C445-9336-652AE26985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6F4027A-756D-70B3-EB1A-E62B2844F8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99FF0-E3D1-7B4C-A9AA-31D80925C2A4}" type="datetimeFigureOut">
              <a:rPr lang="fr-FR" smtClean="0"/>
              <a:t>06/09/2025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9CF5179-C7FD-2E37-6C48-FEA35C9872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D8F9819-855E-5055-9FEB-0A88356D41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0195C-FE1D-EB48-A2DE-501980081FA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671207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4259A7D-3700-3331-D1D6-319E98F74C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BB18C4A-7BF7-285D-BBBD-B3009F0107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F024AC5D-B905-5736-B11E-912AB3C3F2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7B1826B-08F2-711F-CA4D-36D6D9F78A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99FF0-E3D1-7B4C-A9AA-31D80925C2A4}" type="datetimeFigureOut">
              <a:rPr lang="fr-FR" smtClean="0"/>
              <a:t>06/09/2025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EAFFCC8-161B-C28D-8AB1-FEC94D5EF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167105C-FCE4-1833-40E8-B9EF2A58A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0195C-FE1D-EB48-A2DE-501980081FA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836919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593AF12-F309-C8A0-E386-A704E7D1ED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FA9F6AA-6459-2B64-530A-B1C7411D17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7939C3F1-0CC4-0CBF-E543-7461CDB2B1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241BE9FD-1590-03EB-BD83-BE57EAB8649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432D66F0-23B8-5028-F674-049B43E5E6A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8D0463F7-D8EA-6D31-F5E8-1C01A5968A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99FF0-E3D1-7B4C-A9AA-31D80925C2A4}" type="datetimeFigureOut">
              <a:rPr lang="fr-FR" smtClean="0"/>
              <a:t>06/09/2025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D5C04F49-B2DF-0009-64BB-29729E3756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46703E90-0602-1002-60E6-B100016BDA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0195C-FE1D-EB48-A2DE-501980081FA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444944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C5A0EC9-B3AE-976F-482B-391E3D4486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1C04E817-00D7-F73F-E91A-244BB39D10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99FF0-E3D1-7B4C-A9AA-31D80925C2A4}" type="datetimeFigureOut">
              <a:rPr lang="fr-FR" smtClean="0"/>
              <a:t>06/09/2025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240B7D9-4712-93DE-C2F1-9DA8A44536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F9602CC-1A00-51CF-086E-2CAB76CE2B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0195C-FE1D-EB48-A2DE-501980081FA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874896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4D491F72-FD8E-EE61-2691-CF6ED90728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99FF0-E3D1-7B4C-A9AA-31D80925C2A4}" type="datetimeFigureOut">
              <a:rPr lang="fr-FR" smtClean="0"/>
              <a:t>06/09/2025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0DE47FB1-603B-8E71-C4D8-EDBC0F34C0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83E0E03-A235-FF80-AA73-6C786D3B7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0195C-FE1D-EB48-A2DE-501980081FA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322449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01E948D-973D-4B77-F752-759235F8CA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B2B2A5F-751F-ECBA-F1E8-EE679F8CB1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63DAB07E-1495-3440-BF6E-85BF236360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CBB56F2F-B9D5-5397-F317-2F07ADE02E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99FF0-E3D1-7B4C-A9AA-31D80925C2A4}" type="datetimeFigureOut">
              <a:rPr lang="fr-FR" smtClean="0"/>
              <a:t>06/09/2025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88E1F118-1945-B06C-D00A-FE28A2F300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19EBFBC-CE1E-0936-FE75-05180B49A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0195C-FE1D-EB48-A2DE-501980081FA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043328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185956D-91EE-DA6E-9F8E-21B23C39A6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F4D31066-8B35-5972-D8BE-D112C3A3A8B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E4EF5353-79D4-251B-009D-01269D9D49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8DD34D7-3ADE-27B1-64ED-287A3269F9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99FF0-E3D1-7B4C-A9AA-31D80925C2A4}" type="datetimeFigureOut">
              <a:rPr lang="fr-FR" smtClean="0"/>
              <a:t>06/09/2025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AA03C30-0620-9F33-617A-3E1BB600C3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E07EC78-C343-AF86-6267-80184EB61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0195C-FE1D-EB48-A2DE-501980081FA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560868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20FE5395-6058-1BA6-CB83-AD8281A93B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733E0FE-85CE-0E3F-B842-6031DC6386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7F54210-D2F6-A7D8-2A6C-AF132DEF2BA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BA99FF0-E3D1-7B4C-A9AA-31D80925C2A4}" type="datetimeFigureOut">
              <a:rPr lang="fr-FR" smtClean="0"/>
              <a:t>06/09/2025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3C94BCD-6D06-7AA6-FF68-E67C379B48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5EDD092-5ED0-1C15-A83A-4AD611E9A3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760195C-FE1D-EB48-A2DE-501980081FA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597628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1.png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32.xml"/><Relationship Id="rId3" Type="http://schemas.openxmlformats.org/officeDocument/2006/relationships/image" Target="../media/image4.png"/><Relationship Id="rId7" Type="http://schemas.openxmlformats.org/officeDocument/2006/relationships/slide" Target="slide27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image" Target="../media/image6.png"/><Relationship Id="rId10" Type="http://schemas.openxmlformats.org/officeDocument/2006/relationships/image" Target="../media/image2.png"/><Relationship Id="rId4" Type="http://schemas.openxmlformats.org/officeDocument/2006/relationships/image" Target="../media/image5.png"/><Relationship Id="rId9" Type="http://schemas.openxmlformats.org/officeDocument/2006/relationships/slide" Target="slide3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angle 63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3608693E-2E95-5F7E-9B64-6D358896C17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 t="22371" r="-1" b="21364"/>
          <a:stretch>
            <a:fillRect/>
          </a:stretch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448648D3-2629-0DF8-BAB5-C232DE8FDB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063240"/>
          </a:xfrm>
        </p:spPr>
        <p:txBody>
          <a:bodyPr>
            <a:normAutofit/>
          </a:bodyPr>
          <a:lstStyle/>
          <a:p>
            <a:r>
              <a:rPr lang="fr-FR" sz="6600">
                <a:solidFill>
                  <a:schemeClr val="bg1"/>
                </a:solidFill>
              </a:rPr>
              <a:t>You review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49A58A4-E47C-C442-0E57-11D33C6C7E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4599432"/>
            <a:ext cx="9144000" cy="1536192"/>
          </a:xfrm>
        </p:spPr>
        <p:txBody>
          <a:bodyPr>
            <a:normAutofit/>
          </a:bodyPr>
          <a:lstStyle/>
          <a:p>
            <a:r>
              <a:rPr lang="fr-FR">
                <a:solidFill>
                  <a:schemeClr val="bg1"/>
                </a:solidFill>
              </a:rPr>
              <a:t>l’analyse automatisée de vos commentaires</a:t>
            </a:r>
          </a:p>
        </p:txBody>
      </p:sp>
      <p:sp>
        <p:nvSpPr>
          <p:cNvPr id="66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 4" descr="Une image contenant dessin humoristique, clipart, illustration, Dessin animé&#10;&#10;Le contenu généré par l’IA peut être incorrect.">
            <a:extLst>
              <a:ext uri="{FF2B5EF4-FFF2-40B4-BE49-F238E27FC236}">
                <a16:creationId xmlns:a16="http://schemas.microsoft.com/office/drawing/2014/main" id="{1E7E675A-4426-8098-E2CE-E99B7C5A54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8076" y="4959350"/>
            <a:ext cx="3797300" cy="379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8013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9EDE6972-CD18-2652-F782-69E1E7B3C3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70EE27C-D235-FD7E-E513-EAD44E23B051}"/>
              </a:ext>
            </a:extLst>
          </p:cNvPr>
          <p:cNvSpPr/>
          <p:nvPr/>
        </p:nvSpPr>
        <p:spPr>
          <a:xfrm>
            <a:off x="482600" y="508000"/>
            <a:ext cx="11137900" cy="5892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5C68C64-D275-E835-299F-ABC480F6B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Analyse du besoin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A9933CF-00CC-8750-3BA1-E5FF5EB4DB6F}"/>
              </a:ext>
            </a:extLst>
          </p:cNvPr>
          <p:cNvSpPr/>
          <p:nvPr/>
        </p:nvSpPr>
        <p:spPr>
          <a:xfrm>
            <a:off x="4883727" y="1690688"/>
            <a:ext cx="6470073" cy="4565734"/>
          </a:xfrm>
          <a:prstGeom prst="rect">
            <a:avLst/>
          </a:prstGeom>
          <a:solidFill>
            <a:srgbClr val="FAE3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Espace réservé du contenu 2">
            <a:extLst>
              <a:ext uri="{FF2B5EF4-FFF2-40B4-BE49-F238E27FC236}">
                <a16:creationId xmlns:a16="http://schemas.microsoft.com/office/drawing/2014/main" id="{A74F36BF-1923-AF77-8C31-22A2807C7676}"/>
              </a:ext>
            </a:extLst>
          </p:cNvPr>
          <p:cNvSpPr txBox="1">
            <a:spLocks/>
          </p:cNvSpPr>
          <p:nvPr/>
        </p:nvSpPr>
        <p:spPr>
          <a:xfrm>
            <a:off x="4883728" y="-11245819"/>
            <a:ext cx="6470072" cy="255438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fr-FR"/>
          </a:p>
          <a:p>
            <a:pPr marL="0" indent="0">
              <a:buFont typeface="Arial" panose="020B0604020202020204" pitchFamily="34" charset="0"/>
              <a:buNone/>
            </a:pPr>
            <a:endParaRPr lang="fr-FR"/>
          </a:p>
          <a:p>
            <a:pPr marL="0" indent="0">
              <a:buFont typeface="Arial" panose="020B0604020202020204" pitchFamily="34" charset="0"/>
              <a:buNone/>
            </a:pPr>
            <a:r>
              <a:rPr lang="fr-FR"/>
              <a:t>Contexte :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/>
              <a:t>Léna situation influenceuse française avec 3,14 millions d’abonnées sur You Tube vient de terminer la 9</a:t>
            </a:r>
            <a:r>
              <a:rPr lang="fr-FR" baseline="30000"/>
              <a:t>ème</a:t>
            </a:r>
            <a:r>
              <a:rPr lang="fr-FR"/>
              <a:t> saison des vlog d’aoûts.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/>
              <a:t>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/>
          </a:p>
          <a:p>
            <a:pPr marL="0" indent="0">
              <a:buFont typeface="Arial" panose="020B0604020202020204" pitchFamily="34" charset="0"/>
              <a:buNone/>
            </a:pPr>
            <a:endParaRPr lang="fr-FR"/>
          </a:p>
          <a:p>
            <a:pPr marL="0" indent="0">
              <a:buFont typeface="Arial" panose="020B0604020202020204" pitchFamily="34" charset="0"/>
              <a:buNone/>
            </a:pPr>
            <a:endParaRPr lang="fr-FR"/>
          </a:p>
          <a:p>
            <a:pPr marL="0" indent="0">
              <a:buFont typeface="Arial" panose="020B0604020202020204" pitchFamily="34" charset="0"/>
              <a:buNone/>
            </a:pPr>
            <a:endParaRPr lang="fr-FR"/>
          </a:p>
          <a:p>
            <a:pPr marL="0" indent="0">
              <a:buFont typeface="Arial" panose="020B0604020202020204" pitchFamily="34" charset="0"/>
              <a:buNone/>
            </a:pPr>
            <a:endParaRPr lang="fr-FR"/>
          </a:p>
          <a:p>
            <a:pPr marL="0" indent="0">
              <a:buFont typeface="Arial" panose="020B0604020202020204" pitchFamily="34" charset="0"/>
              <a:buNone/>
            </a:pPr>
            <a:endParaRPr lang="fr-FR"/>
          </a:p>
          <a:p>
            <a:pPr marL="0" indent="0">
              <a:buFont typeface="Arial" panose="020B0604020202020204" pitchFamily="34" charset="0"/>
              <a:buNone/>
            </a:pPr>
            <a:r>
              <a:rPr lang="fr-FR"/>
              <a:t>Besoins:</a:t>
            </a:r>
          </a:p>
          <a:p>
            <a:r>
              <a:rPr lang="fr-FR"/>
              <a:t>Connaitre les avis des ses auditeurs sur ce concept</a:t>
            </a:r>
          </a:p>
          <a:p>
            <a:r>
              <a:rPr lang="fr-FR"/>
              <a:t>Savoir ce qui plait ou non, à améliorer</a:t>
            </a:r>
          </a:p>
          <a:p>
            <a:r>
              <a:rPr lang="fr-FR"/>
              <a:t>Découvrir des idées</a:t>
            </a:r>
          </a:p>
          <a:p>
            <a:r>
              <a:rPr lang="fr-FR"/>
              <a:t>Quelle orientation stratégique pour les vlog d’aout 2026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/>
          </a:p>
          <a:p>
            <a:pPr marL="0" indent="0">
              <a:buFont typeface="Arial" panose="020B0604020202020204" pitchFamily="34" charset="0"/>
              <a:buNone/>
            </a:pPr>
            <a:endParaRPr lang="fr-FR"/>
          </a:p>
          <a:p>
            <a:pPr marL="0" indent="0">
              <a:buFont typeface="Arial" panose="020B0604020202020204" pitchFamily="34" charset="0"/>
              <a:buNone/>
            </a:pPr>
            <a:endParaRPr lang="fr-FR"/>
          </a:p>
          <a:p>
            <a:pPr marL="0" indent="0">
              <a:buFont typeface="Arial" panose="020B0604020202020204" pitchFamily="34" charset="0"/>
              <a:buNone/>
            </a:pPr>
            <a:endParaRPr lang="fr-FR"/>
          </a:p>
          <a:p>
            <a:pPr marL="0" indent="0">
              <a:buFont typeface="Arial" panose="020B0604020202020204" pitchFamily="34" charset="0"/>
              <a:buNone/>
            </a:pPr>
            <a:endParaRPr lang="fr-FR"/>
          </a:p>
          <a:p>
            <a:pPr marL="0" indent="0">
              <a:buFont typeface="Arial" panose="020B0604020202020204" pitchFamily="34" charset="0"/>
              <a:buNone/>
            </a:pPr>
            <a:endParaRPr lang="fr-FR"/>
          </a:p>
          <a:p>
            <a:pPr marL="0" indent="0">
              <a:buFont typeface="Arial" panose="020B0604020202020204" pitchFamily="34" charset="0"/>
              <a:buNone/>
            </a:pPr>
            <a:r>
              <a:rPr lang="fr-FR"/>
              <a:t>Problèmes:</a:t>
            </a:r>
          </a:p>
          <a:p>
            <a:r>
              <a:rPr lang="fr-FR"/>
              <a:t>Volume important : plus de 1000 commentaires</a:t>
            </a:r>
          </a:p>
          <a:p>
            <a:r>
              <a:rPr lang="fr-FR"/>
              <a:t>Contrainte de temps : rythme quotidien de publication,  chronologie des commentaires</a:t>
            </a:r>
          </a:p>
          <a:p>
            <a:r>
              <a:rPr lang="fr-FR"/>
              <a:t>Analyse qualitative complexe, ignoré des indicateurs classiques</a:t>
            </a:r>
          </a:p>
          <a:p>
            <a:r>
              <a:rPr lang="fr-FR"/>
              <a:t>Impact psychologique et biais cognitifs</a:t>
            </a:r>
          </a:p>
          <a:p>
            <a:endParaRPr lang="fr-FR"/>
          </a:p>
          <a:p>
            <a:pPr marL="0" indent="0">
              <a:buFont typeface="Arial" panose="020B0604020202020204" pitchFamily="34" charset="0"/>
              <a:buNone/>
            </a:pPr>
            <a:endParaRPr lang="fr-FR"/>
          </a:p>
          <a:p>
            <a:pPr marL="0" indent="0">
              <a:buFont typeface="Arial" panose="020B0604020202020204" pitchFamily="34" charset="0"/>
              <a:buNone/>
            </a:pPr>
            <a:endParaRPr lang="fr-FR"/>
          </a:p>
          <a:p>
            <a:pPr marL="0" indent="0">
              <a:buFont typeface="Arial" panose="020B0604020202020204" pitchFamily="34" charset="0"/>
              <a:buNone/>
            </a:pPr>
            <a:endParaRPr lang="fr-FR"/>
          </a:p>
          <a:p>
            <a:pPr marL="0" indent="0">
              <a:buFont typeface="Arial" panose="020B0604020202020204" pitchFamily="34" charset="0"/>
              <a:buNone/>
            </a:pPr>
            <a:endParaRPr lang="fr-FR"/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fr-FR"/>
              <a:t>Problématique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/>
          </a:p>
          <a:p>
            <a:pPr marL="0" indent="0">
              <a:buFont typeface="Arial" panose="020B0604020202020204" pitchFamily="34" charset="0"/>
              <a:buNone/>
            </a:pPr>
            <a:r>
              <a:rPr lang="fr-FR"/>
              <a:t>Comment valoriser les retours client via l’analyse automatisé des commentaires Youtube ?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0792C995-1E90-C290-779F-C8B9CC1DA68B}"/>
              </a:ext>
            </a:extLst>
          </p:cNvPr>
          <p:cNvGrpSpPr/>
          <p:nvPr/>
        </p:nvGrpSpPr>
        <p:grpSpPr>
          <a:xfrm>
            <a:off x="0" y="1974273"/>
            <a:ext cx="7510919" cy="9692297"/>
            <a:chOff x="0" y="1974273"/>
            <a:chExt cx="7510919" cy="9692297"/>
          </a:xfrm>
        </p:grpSpPr>
        <p:pic>
          <p:nvPicPr>
            <p:cNvPr id="10" name="Image 9" descr="Une image contenant dessin humoristique, animation japonaise, illustration, Dessin animé&#10;&#10;Le contenu généré par l’IA peut être incorrect.">
              <a:extLst>
                <a:ext uri="{FF2B5EF4-FFF2-40B4-BE49-F238E27FC236}">
                  <a16:creationId xmlns:a16="http://schemas.microsoft.com/office/drawing/2014/main" id="{2307617F-289C-021B-052C-46E392D991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974273"/>
              <a:ext cx="4883727" cy="4883727"/>
            </a:xfrm>
            <a:prstGeom prst="rect">
              <a:avLst/>
            </a:prstGeom>
          </p:spPr>
        </p:pic>
        <p:pic>
          <p:nvPicPr>
            <p:cNvPr id="11" name="Image 10" descr="Une image contenant dessin humoristique, dessin, illustration, Dessin animé&#10;&#10;Le contenu généré par l’IA peut être incorrect.">
              <a:extLst>
                <a:ext uri="{FF2B5EF4-FFF2-40B4-BE49-F238E27FC236}">
                  <a16:creationId xmlns:a16="http://schemas.microsoft.com/office/drawing/2014/main" id="{0DADBD35-E2D1-7B2A-659E-19D33A77E74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5400000">
              <a:off x="4052455" y="8208106"/>
              <a:ext cx="3458464" cy="34584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75212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CC41698E-EF39-AE5B-A938-B38DD0B6F7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6DBAECD6-9A9A-A2B6-044E-7112473D24D7}"/>
              </a:ext>
            </a:extLst>
          </p:cNvPr>
          <p:cNvSpPr/>
          <p:nvPr/>
        </p:nvSpPr>
        <p:spPr>
          <a:xfrm>
            <a:off x="482600" y="508000"/>
            <a:ext cx="11137900" cy="5892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A78078F5-566E-A04F-3B9F-5496868A80F6}"/>
              </a:ext>
            </a:extLst>
          </p:cNvPr>
          <p:cNvSpPr/>
          <p:nvPr/>
        </p:nvSpPr>
        <p:spPr>
          <a:xfrm>
            <a:off x="958850" y="1575361"/>
            <a:ext cx="10985500" cy="744286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C997EFD-AFA3-922B-8783-8DA55BC37D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Analyse du besoin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6AF845DB-36C9-8138-AAF5-09EEC2B4B3D9}"/>
              </a:ext>
            </a:extLst>
          </p:cNvPr>
          <p:cNvSpPr txBox="1"/>
          <p:nvPr/>
        </p:nvSpPr>
        <p:spPr>
          <a:xfrm>
            <a:off x="1289050" y="1636513"/>
            <a:ext cx="106553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Brand24 : fait pour les entreprises écoute générale  dans le but connaitre sa réputation, outil d’écoute social, qui se base sur les mentions les </a:t>
            </a:r>
            <a:r>
              <a:rPr lang="fr-FR" dirty="0" err="1"/>
              <a:t>hastags</a:t>
            </a:r>
            <a:r>
              <a:rPr lang="fr-FR" dirty="0"/>
              <a:t>… plus voir trop large</a:t>
            </a:r>
          </a:p>
          <a:p>
            <a:endParaRPr lang="fr-FR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BE7AFE03-F959-A2F1-0895-D23934B98ED5}"/>
              </a:ext>
            </a:extLst>
          </p:cNvPr>
          <p:cNvSpPr txBox="1"/>
          <p:nvPr/>
        </p:nvSpPr>
        <p:spPr>
          <a:xfrm>
            <a:off x="3323032" y="4055539"/>
            <a:ext cx="84271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Ma solution YOU REVIEW : uniquement </a:t>
            </a:r>
            <a:r>
              <a:rPr lang="fr-FR" dirty="0" err="1"/>
              <a:t>youtube</a:t>
            </a:r>
            <a:r>
              <a:rPr lang="fr-FR" dirty="0"/>
              <a:t> par d’écoute mais analyse ciblée, texte français</a:t>
            </a:r>
          </a:p>
          <a:p>
            <a:endParaRPr lang="fr-FR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06BE469D-5A79-3225-E1F2-B2438E0F249E}"/>
              </a:ext>
            </a:extLst>
          </p:cNvPr>
          <p:cNvSpPr txBox="1"/>
          <p:nvPr/>
        </p:nvSpPr>
        <p:spPr>
          <a:xfrm>
            <a:off x="5483445" y="614881"/>
            <a:ext cx="84271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/>
              <a:t>Solutions existantes</a:t>
            </a:r>
          </a:p>
        </p:txBody>
      </p: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0F1D47CC-6F52-7513-5A30-F30FA2E8895C}"/>
              </a:ext>
            </a:extLst>
          </p:cNvPr>
          <p:cNvGrpSpPr/>
          <p:nvPr/>
        </p:nvGrpSpPr>
        <p:grpSpPr>
          <a:xfrm rot="16200000">
            <a:off x="-4258056" y="1959787"/>
            <a:ext cx="6096000" cy="9066176"/>
            <a:chOff x="0" y="1974273"/>
            <a:chExt cx="6096000" cy="9066176"/>
          </a:xfrm>
        </p:grpSpPr>
        <p:pic>
          <p:nvPicPr>
            <p:cNvPr id="12" name="Image 11" descr="Une image contenant dessin humoristique, animation japonaise, illustration, Dessin animé&#10;&#10;Le contenu généré par l’IA peut être incorrect.">
              <a:extLst>
                <a:ext uri="{FF2B5EF4-FFF2-40B4-BE49-F238E27FC236}">
                  <a16:creationId xmlns:a16="http://schemas.microsoft.com/office/drawing/2014/main" id="{6B816977-7C9F-A9CB-7EF5-9848ACF7A82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974273"/>
              <a:ext cx="4883727" cy="4883727"/>
            </a:xfrm>
            <a:prstGeom prst="rect">
              <a:avLst/>
            </a:prstGeom>
          </p:spPr>
        </p:pic>
        <p:pic>
          <p:nvPicPr>
            <p:cNvPr id="13" name="Image 12" descr="Une image contenant dessin humoristique, dessin, illustration, Dessin animé&#10;&#10;Le contenu généré par l’IA peut être incorrect.">
              <a:extLst>
                <a:ext uri="{FF2B5EF4-FFF2-40B4-BE49-F238E27FC236}">
                  <a16:creationId xmlns:a16="http://schemas.microsoft.com/office/drawing/2014/main" id="{4B44597C-EE55-7AF6-8899-35733F0620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5400000">
              <a:off x="2637536" y="7581985"/>
              <a:ext cx="3458464" cy="3458464"/>
            </a:xfrm>
            <a:prstGeom prst="rect">
              <a:avLst/>
            </a:prstGeom>
          </p:spPr>
        </p:pic>
      </p:grpSp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DD1A4E49-6076-3CA4-13C4-C2D67E5E1A42}"/>
              </a:ext>
            </a:extLst>
          </p:cNvPr>
          <p:cNvSpPr/>
          <p:nvPr/>
        </p:nvSpPr>
        <p:spPr>
          <a:xfrm>
            <a:off x="2679700" y="2642722"/>
            <a:ext cx="8375650" cy="744286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2A5AE98A-55DC-E399-9792-946BFE22556D}"/>
              </a:ext>
            </a:extLst>
          </p:cNvPr>
          <p:cNvSpPr txBox="1"/>
          <p:nvPr/>
        </p:nvSpPr>
        <p:spPr>
          <a:xfrm>
            <a:off x="3323032" y="3449882"/>
            <a:ext cx="84271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/>
              <a:t>Ma solution</a:t>
            </a:r>
          </a:p>
        </p:txBody>
      </p:sp>
      <p:pic>
        <p:nvPicPr>
          <p:cNvPr id="9" name="Image 8" descr="Une image contenant Police, texte, Graphique, logo&#10;&#10;Le contenu généré par l’IA peut être incorrect.">
            <a:extLst>
              <a:ext uri="{FF2B5EF4-FFF2-40B4-BE49-F238E27FC236}">
                <a16:creationId xmlns:a16="http://schemas.microsoft.com/office/drawing/2014/main" id="{221A1D0A-2B93-DEC1-05DC-46BA9270D4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250" y="1335165"/>
            <a:ext cx="1879600" cy="622300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E7C27CE4-AE20-D089-3E03-723C8F475EBF}"/>
              </a:ext>
            </a:extLst>
          </p:cNvPr>
          <p:cNvSpPr txBox="1"/>
          <p:nvPr/>
        </p:nvSpPr>
        <p:spPr>
          <a:xfrm>
            <a:off x="2768600" y="2712536"/>
            <a:ext cx="59766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Youlyze</a:t>
            </a:r>
            <a:r>
              <a:rPr lang="fr-FR" dirty="0"/>
              <a:t> : en développement et en anglais</a:t>
            </a:r>
          </a:p>
          <a:p>
            <a:endParaRPr lang="fr-FR" dirty="0"/>
          </a:p>
        </p:txBody>
      </p:sp>
      <p:pic>
        <p:nvPicPr>
          <p:cNvPr id="16" name="Image 15" descr="Une image contenant Police, Graphique, logo, blanc&#10;&#10;Le contenu généré par l’IA peut être incorrect.">
            <a:extLst>
              <a:ext uri="{FF2B5EF4-FFF2-40B4-BE49-F238E27FC236}">
                <a16:creationId xmlns:a16="http://schemas.microsoft.com/office/drawing/2014/main" id="{559E6AB7-24F5-265C-F722-F655ED33F9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95500" y="2585122"/>
            <a:ext cx="160020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845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3B3235-9070-9518-FE92-8AF327AE08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6A1A5E65-352D-0123-8EDC-EBBCB338330A}"/>
              </a:ext>
            </a:extLst>
          </p:cNvPr>
          <p:cNvSpPr/>
          <p:nvPr/>
        </p:nvSpPr>
        <p:spPr>
          <a:xfrm>
            <a:off x="0" y="0"/>
            <a:ext cx="4076700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C19E06D-4945-45F4-4151-1C9DFAF9FF62}"/>
              </a:ext>
            </a:extLst>
          </p:cNvPr>
          <p:cNvSpPr/>
          <p:nvPr/>
        </p:nvSpPr>
        <p:spPr>
          <a:xfrm>
            <a:off x="4076700" y="0"/>
            <a:ext cx="40767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849A629-8E0F-8C25-3846-D79B876E6207}"/>
              </a:ext>
            </a:extLst>
          </p:cNvPr>
          <p:cNvSpPr/>
          <p:nvPr/>
        </p:nvSpPr>
        <p:spPr>
          <a:xfrm>
            <a:off x="8153400" y="0"/>
            <a:ext cx="4076700" cy="6858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" name="Image 8" descr="Une image contenant Police, texte, Graphique, logo&#10;&#10;Le contenu généré par l’IA peut être incorrect.">
            <a:extLst>
              <a:ext uri="{FF2B5EF4-FFF2-40B4-BE49-F238E27FC236}">
                <a16:creationId xmlns:a16="http://schemas.microsoft.com/office/drawing/2014/main" id="{CBF386FD-BA73-AE08-7534-B1C6F7C268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550" y="3429000"/>
            <a:ext cx="3149600" cy="1042773"/>
          </a:xfrm>
          <a:prstGeom prst="rect">
            <a:avLst/>
          </a:prstGeom>
        </p:spPr>
      </p:pic>
      <p:pic>
        <p:nvPicPr>
          <p:cNvPr id="16" name="Image 15" descr="Une image contenant Police, Graphique, logo, blanc&#10;&#10;Le contenu généré par l’IA peut être incorrect.">
            <a:extLst>
              <a:ext uri="{FF2B5EF4-FFF2-40B4-BE49-F238E27FC236}">
                <a16:creationId xmlns:a16="http://schemas.microsoft.com/office/drawing/2014/main" id="{64E52E00-6082-5666-E96E-4F015CA8F7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0" y="3467837"/>
            <a:ext cx="2895600" cy="1034143"/>
          </a:xfrm>
          <a:prstGeom prst="rect">
            <a:avLst/>
          </a:prstGeom>
        </p:spPr>
      </p:pic>
      <p:pic>
        <p:nvPicPr>
          <p:cNvPr id="26" name="Image 25" descr="Une image contenant Police, logo, Graphique, conception&#10;&#10;Le contenu généré par l’IA peut être incorrect.">
            <a:extLst>
              <a:ext uri="{FF2B5EF4-FFF2-40B4-BE49-F238E27FC236}">
                <a16:creationId xmlns:a16="http://schemas.microsoft.com/office/drawing/2014/main" id="{1E714322-626D-ECD2-FCDB-CCECFD699E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70950" y="3429000"/>
            <a:ext cx="2603500" cy="953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036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77A321-0673-66FD-6BE1-322BE5032D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165F4146-1919-6AB4-B137-B58828E518CC}"/>
              </a:ext>
            </a:extLst>
          </p:cNvPr>
          <p:cNvSpPr/>
          <p:nvPr/>
        </p:nvSpPr>
        <p:spPr>
          <a:xfrm>
            <a:off x="0" y="0"/>
            <a:ext cx="8293096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Outil d’écoute des médias sociaux</a:t>
            </a:r>
          </a:p>
          <a:p>
            <a:pPr algn="ctr"/>
            <a:r>
              <a:rPr lang="fr-FR" dirty="0"/>
              <a:t>Se base sur les mentions en lignes</a:t>
            </a:r>
          </a:p>
          <a:p>
            <a:pPr algn="ctr"/>
            <a:endParaRPr lang="fr-FR" dirty="0"/>
          </a:p>
          <a:p>
            <a:pPr algn="ctr"/>
            <a:r>
              <a:rPr lang="fr-FR" dirty="0"/>
              <a:t>Outil de veille globale</a:t>
            </a:r>
          </a:p>
          <a:p>
            <a:pPr algn="ctr"/>
            <a:r>
              <a:rPr lang="fr-FR" dirty="0"/>
              <a:t>Adapté pour une marque</a:t>
            </a:r>
          </a:p>
          <a:p>
            <a:pPr algn="ctr"/>
            <a:endParaRPr lang="fr-FR" dirty="0"/>
          </a:p>
          <a:p>
            <a:pPr algn="ctr"/>
            <a:r>
              <a:rPr lang="fr-FR" dirty="0"/>
              <a:t>Analyse de sentiments</a:t>
            </a:r>
          </a:p>
          <a:p>
            <a:pPr algn="ctr"/>
            <a:r>
              <a:rPr lang="fr-FR" dirty="0"/>
              <a:t>Analyse de sujets</a:t>
            </a:r>
          </a:p>
          <a:p>
            <a:pPr algn="ctr"/>
            <a:r>
              <a:rPr lang="fr-FR" dirty="0"/>
              <a:t>Utilisation de l’IA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19DF3E1-E34E-14DB-115C-4B98DB0757A3}"/>
              </a:ext>
            </a:extLst>
          </p:cNvPr>
          <p:cNvSpPr/>
          <p:nvPr/>
        </p:nvSpPr>
        <p:spPr>
          <a:xfrm>
            <a:off x="10261600" y="0"/>
            <a:ext cx="1968500" cy="6858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95AE87C-71F8-C2C0-A92C-29D1FE029FB9}"/>
              </a:ext>
            </a:extLst>
          </p:cNvPr>
          <p:cNvSpPr/>
          <p:nvPr/>
        </p:nvSpPr>
        <p:spPr>
          <a:xfrm>
            <a:off x="8293098" y="0"/>
            <a:ext cx="19685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" name="Image 8" descr="Une image contenant Police, texte, Graphique, logo&#10;&#10;Le contenu généré par l’IA peut être incorrect.">
            <a:extLst>
              <a:ext uri="{FF2B5EF4-FFF2-40B4-BE49-F238E27FC236}">
                <a16:creationId xmlns:a16="http://schemas.microsoft.com/office/drawing/2014/main" id="{E3B01394-CB23-C95F-5026-14099C4758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602" y="387239"/>
            <a:ext cx="4686298" cy="1551545"/>
          </a:xfrm>
          <a:prstGeom prst="rect">
            <a:avLst/>
          </a:prstGeom>
        </p:spPr>
      </p:pic>
      <p:pic>
        <p:nvPicPr>
          <p:cNvPr id="16" name="Image 15" descr="Une image contenant Police, Graphique, logo, blanc&#10;&#10;Le contenu généré par l’IA peut être incorrect.">
            <a:extLst>
              <a:ext uri="{FF2B5EF4-FFF2-40B4-BE49-F238E27FC236}">
                <a16:creationId xmlns:a16="http://schemas.microsoft.com/office/drawing/2014/main" id="{7B7A8DDD-0F9A-3BF8-DF89-0E007ED9AA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7829547" y="4595255"/>
            <a:ext cx="2895600" cy="1034143"/>
          </a:xfrm>
          <a:prstGeom prst="rect">
            <a:avLst/>
          </a:prstGeom>
        </p:spPr>
      </p:pic>
      <p:pic>
        <p:nvPicPr>
          <p:cNvPr id="26" name="Image 25" descr="Une image contenant Police, logo, Graphique, conception&#10;&#10;Le contenu généré par l’IA peut être incorrect.">
            <a:extLst>
              <a:ext uri="{FF2B5EF4-FFF2-40B4-BE49-F238E27FC236}">
                <a16:creationId xmlns:a16="http://schemas.microsoft.com/office/drawing/2014/main" id="{ECD2F9C9-9CA9-6787-C4AC-9A6A79F40A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9944099" y="4781842"/>
            <a:ext cx="2603500" cy="953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2468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457D49-50FD-988F-5ABA-17A71C5EA5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74871A21-714F-811C-9FB9-E0CB617DD42F}"/>
              </a:ext>
            </a:extLst>
          </p:cNvPr>
          <p:cNvSpPr/>
          <p:nvPr/>
        </p:nvSpPr>
        <p:spPr>
          <a:xfrm>
            <a:off x="0" y="0"/>
            <a:ext cx="1968500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4D71EC7-4D80-C13B-0645-6F5D4EF6F935}"/>
              </a:ext>
            </a:extLst>
          </p:cNvPr>
          <p:cNvSpPr/>
          <p:nvPr/>
        </p:nvSpPr>
        <p:spPr>
          <a:xfrm>
            <a:off x="10261600" y="0"/>
            <a:ext cx="1968500" cy="6858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F2B02F9-A10A-F160-B1A6-D2C1AAEC022E}"/>
              </a:ext>
            </a:extLst>
          </p:cNvPr>
          <p:cNvSpPr/>
          <p:nvPr/>
        </p:nvSpPr>
        <p:spPr>
          <a:xfrm>
            <a:off x="1968500" y="0"/>
            <a:ext cx="8293098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Spécialisé pour les commentaires You Tube</a:t>
            </a:r>
          </a:p>
          <a:p>
            <a:pPr algn="ctr"/>
            <a:r>
              <a:rPr lang="fr-FR" dirty="0">
                <a:solidFill>
                  <a:schemeClr val="tx1"/>
                </a:solidFill>
              </a:rPr>
              <a:t>Analyse de sentiment</a:t>
            </a:r>
          </a:p>
          <a:p>
            <a:pPr algn="ctr"/>
            <a:r>
              <a:rPr lang="fr-FR" dirty="0">
                <a:solidFill>
                  <a:schemeClr val="tx1"/>
                </a:solidFill>
              </a:rPr>
              <a:t>Détection de sujets</a:t>
            </a:r>
          </a:p>
          <a:p>
            <a:pPr algn="ctr"/>
            <a:r>
              <a:rPr lang="fr-FR" dirty="0">
                <a:solidFill>
                  <a:schemeClr val="tx1"/>
                </a:solidFill>
              </a:rPr>
              <a:t>Identification des commentaires importants auxquels il faut répondre</a:t>
            </a:r>
          </a:p>
          <a:p>
            <a:pPr algn="ctr"/>
            <a:r>
              <a:rPr lang="fr-FR" dirty="0">
                <a:solidFill>
                  <a:schemeClr val="tx1"/>
                </a:solidFill>
              </a:rPr>
              <a:t>Adapté pour les influenceurs</a:t>
            </a:r>
          </a:p>
          <a:p>
            <a:pPr algn="ctr"/>
            <a:r>
              <a:rPr lang="fr-FR" dirty="0" err="1">
                <a:solidFill>
                  <a:schemeClr val="tx1"/>
                </a:solidFill>
              </a:rPr>
              <a:t>Intéractif</a:t>
            </a:r>
            <a:r>
              <a:rPr lang="fr-FR" dirty="0">
                <a:solidFill>
                  <a:schemeClr val="tx1"/>
                </a:solidFill>
              </a:rPr>
              <a:t> </a:t>
            </a:r>
          </a:p>
          <a:p>
            <a:pPr algn="ctr"/>
            <a:endParaRPr lang="fr-FR" dirty="0">
              <a:solidFill>
                <a:schemeClr val="tx1"/>
              </a:solidFill>
            </a:endParaRPr>
          </a:p>
          <a:p>
            <a:pPr algn="ctr"/>
            <a:r>
              <a:rPr lang="fr-FR" dirty="0">
                <a:solidFill>
                  <a:schemeClr val="tx1"/>
                </a:solidFill>
              </a:rPr>
              <a:t>Les fonctionnalités incluant l’IA non accessibles dans la version gratuite</a:t>
            </a:r>
          </a:p>
          <a:p>
            <a:pPr algn="ctr"/>
            <a:r>
              <a:rPr lang="fr-FR" dirty="0">
                <a:solidFill>
                  <a:schemeClr val="tx1"/>
                </a:solidFill>
              </a:rPr>
              <a:t>Ne semble pas largement utilisé</a:t>
            </a:r>
          </a:p>
        </p:txBody>
      </p:sp>
      <p:pic>
        <p:nvPicPr>
          <p:cNvPr id="9" name="Image 8" descr="Une image contenant Police, texte, Graphique, logo&#10;&#10;Le contenu généré par l’IA peut être incorrect.">
            <a:extLst>
              <a:ext uri="{FF2B5EF4-FFF2-40B4-BE49-F238E27FC236}">
                <a16:creationId xmlns:a16="http://schemas.microsoft.com/office/drawing/2014/main" id="{D6E27C0B-7B20-6401-140E-0D73E306B9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-627411" y="4595254"/>
            <a:ext cx="3123536" cy="1034144"/>
          </a:xfrm>
          <a:prstGeom prst="rect">
            <a:avLst/>
          </a:prstGeom>
        </p:spPr>
      </p:pic>
      <p:pic>
        <p:nvPicPr>
          <p:cNvPr id="16" name="Image 15" descr="Une image contenant Police, Graphique, logo, blanc&#10;&#10;Le contenu généré par l’IA peut être incorrect.">
            <a:extLst>
              <a:ext uri="{FF2B5EF4-FFF2-40B4-BE49-F238E27FC236}">
                <a16:creationId xmlns:a16="http://schemas.microsoft.com/office/drawing/2014/main" id="{B475505D-31FB-3E64-6874-3E77A82D8F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8200" y="315355"/>
            <a:ext cx="3403600" cy="1215572"/>
          </a:xfrm>
          <a:prstGeom prst="rect">
            <a:avLst/>
          </a:prstGeom>
        </p:spPr>
      </p:pic>
      <p:pic>
        <p:nvPicPr>
          <p:cNvPr id="26" name="Image 25" descr="Une image contenant Police, logo, Graphique, conception&#10;&#10;Le contenu généré par l’IA peut être incorrect.">
            <a:extLst>
              <a:ext uri="{FF2B5EF4-FFF2-40B4-BE49-F238E27FC236}">
                <a16:creationId xmlns:a16="http://schemas.microsoft.com/office/drawing/2014/main" id="{85A6B6C1-266D-A202-CC38-78A11021BC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9944099" y="4781842"/>
            <a:ext cx="2603500" cy="953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5433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01116A-349B-5981-3D5F-2073077477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197C41AA-2CF9-C36E-67D3-0B18B70656A9}"/>
              </a:ext>
            </a:extLst>
          </p:cNvPr>
          <p:cNvSpPr/>
          <p:nvPr/>
        </p:nvSpPr>
        <p:spPr>
          <a:xfrm>
            <a:off x="0" y="0"/>
            <a:ext cx="1968500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012A299-EB35-5796-888B-E0F52C847374}"/>
              </a:ext>
            </a:extLst>
          </p:cNvPr>
          <p:cNvSpPr/>
          <p:nvPr/>
        </p:nvSpPr>
        <p:spPr>
          <a:xfrm>
            <a:off x="3937000" y="0"/>
            <a:ext cx="8293100" cy="6858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Analyse de sentiment </a:t>
            </a:r>
          </a:p>
          <a:p>
            <a:pPr algn="ctr"/>
            <a:r>
              <a:rPr lang="fr-FR" dirty="0">
                <a:solidFill>
                  <a:schemeClr val="tx1"/>
                </a:solidFill>
              </a:rPr>
              <a:t>Détection d’émotion</a:t>
            </a:r>
          </a:p>
          <a:p>
            <a:pPr algn="ctr"/>
            <a:r>
              <a:rPr lang="fr-FR" dirty="0">
                <a:solidFill>
                  <a:schemeClr val="tx1"/>
                </a:solidFill>
              </a:rPr>
              <a:t>Détection de sujets</a:t>
            </a:r>
          </a:p>
          <a:p>
            <a:pPr algn="ctr"/>
            <a:r>
              <a:rPr lang="fr-FR" dirty="0">
                <a:solidFill>
                  <a:schemeClr val="tx1"/>
                </a:solidFill>
              </a:rPr>
              <a:t>Analyse temporelle de la vidéo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4E652DE-5FF7-6E31-F25B-76D51CF42B80}"/>
              </a:ext>
            </a:extLst>
          </p:cNvPr>
          <p:cNvSpPr/>
          <p:nvPr/>
        </p:nvSpPr>
        <p:spPr>
          <a:xfrm>
            <a:off x="1968500" y="0"/>
            <a:ext cx="19685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" name="Image 8" descr="Une image contenant Police, texte, Graphique, logo&#10;&#10;Le contenu généré par l’IA peut être incorrect.">
            <a:extLst>
              <a:ext uri="{FF2B5EF4-FFF2-40B4-BE49-F238E27FC236}">
                <a16:creationId xmlns:a16="http://schemas.microsoft.com/office/drawing/2014/main" id="{A42B10B9-DCEA-0735-6D19-860E146FA8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-627411" y="4595254"/>
            <a:ext cx="3123536" cy="1034144"/>
          </a:xfrm>
          <a:prstGeom prst="rect">
            <a:avLst/>
          </a:prstGeom>
        </p:spPr>
      </p:pic>
      <p:pic>
        <p:nvPicPr>
          <p:cNvPr id="16" name="Image 15" descr="Une image contenant Police, Graphique, logo, blanc&#10;&#10;Le contenu généré par l’IA peut être incorrect.">
            <a:extLst>
              <a:ext uri="{FF2B5EF4-FFF2-40B4-BE49-F238E27FC236}">
                <a16:creationId xmlns:a16="http://schemas.microsoft.com/office/drawing/2014/main" id="{1705EBBC-B139-42DF-7941-91A906188A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389579" y="4767281"/>
            <a:ext cx="2750126" cy="982188"/>
          </a:xfrm>
          <a:prstGeom prst="rect">
            <a:avLst/>
          </a:prstGeom>
        </p:spPr>
      </p:pic>
      <p:pic>
        <p:nvPicPr>
          <p:cNvPr id="26" name="Image 25" descr="Une image contenant Police, logo, Graphique, conception&#10;&#10;Le contenu généré par l’IA peut être incorrect.">
            <a:extLst>
              <a:ext uri="{FF2B5EF4-FFF2-40B4-BE49-F238E27FC236}">
                <a16:creationId xmlns:a16="http://schemas.microsoft.com/office/drawing/2014/main" id="{85146AE1-0E41-4DB9-8B78-658F9603C1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1800" y="362243"/>
            <a:ext cx="2603500" cy="95306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74B5441-8122-607E-4764-B7279D7ADFC0}"/>
              </a:ext>
            </a:extLst>
          </p:cNvPr>
          <p:cNvSpPr/>
          <p:nvPr/>
        </p:nvSpPr>
        <p:spPr>
          <a:xfrm>
            <a:off x="12911363" y="-40135"/>
            <a:ext cx="2872058" cy="6858000"/>
          </a:xfrm>
          <a:prstGeom prst="rect">
            <a:avLst/>
          </a:prstGeom>
          <a:solidFill>
            <a:srgbClr val="FF26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" name="Image 2" descr="Une image contenant Graphique, symbole, logo, clipart&#10;&#10;Le contenu généré par l’IA peut être incorrect.">
            <a:extLst>
              <a:ext uri="{FF2B5EF4-FFF2-40B4-BE49-F238E27FC236}">
                <a16:creationId xmlns:a16="http://schemas.microsoft.com/office/drawing/2014/main" id="{9F0364CF-3F9D-B796-1F18-A3A1F89AFB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76304" y="362243"/>
            <a:ext cx="1807117" cy="1807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9100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85F3C5-1F27-C281-4C34-D13D7EE9A1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4660F44-F341-B841-9238-05A1E3A6EC34}"/>
              </a:ext>
            </a:extLst>
          </p:cNvPr>
          <p:cNvSpPr/>
          <p:nvPr/>
        </p:nvSpPr>
        <p:spPr>
          <a:xfrm>
            <a:off x="5905498" y="0"/>
            <a:ext cx="6286500" cy="6858000"/>
          </a:xfrm>
          <a:prstGeom prst="rect">
            <a:avLst/>
          </a:prstGeom>
          <a:solidFill>
            <a:srgbClr val="FF26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Ma solution </a:t>
            </a:r>
          </a:p>
          <a:p>
            <a:pPr algn="ctr"/>
            <a:r>
              <a:rPr lang="fr-FR" dirty="0">
                <a:solidFill>
                  <a:schemeClr val="tx1"/>
                </a:solidFill>
              </a:rPr>
              <a:t>YOU REVIEW</a:t>
            </a:r>
          </a:p>
          <a:p>
            <a:pPr algn="ctr"/>
            <a:endParaRPr lang="fr-FR" dirty="0">
              <a:solidFill>
                <a:schemeClr val="tx1"/>
              </a:solidFill>
            </a:endParaRPr>
          </a:p>
          <a:p>
            <a:pPr algn="ctr"/>
            <a:r>
              <a:rPr lang="fr-FR" dirty="0">
                <a:solidFill>
                  <a:schemeClr val="tx1"/>
                </a:solidFill>
              </a:rPr>
              <a:t>Ciblée et adapté pour les influenceurs</a:t>
            </a:r>
          </a:p>
          <a:p>
            <a:pPr algn="ctr"/>
            <a:r>
              <a:rPr lang="fr-FR" dirty="0">
                <a:solidFill>
                  <a:schemeClr val="tx1"/>
                </a:solidFill>
              </a:rPr>
              <a:t>Spécialisé en langue française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C8FE07C-15FC-BAFF-5FAC-223A0ADF2E95}"/>
              </a:ext>
            </a:extLst>
          </p:cNvPr>
          <p:cNvSpPr/>
          <p:nvPr/>
        </p:nvSpPr>
        <p:spPr>
          <a:xfrm>
            <a:off x="0" y="0"/>
            <a:ext cx="1968500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0CCD388-29CE-BB76-97CE-6A0B8305EAE7}"/>
              </a:ext>
            </a:extLst>
          </p:cNvPr>
          <p:cNvSpPr/>
          <p:nvPr/>
        </p:nvSpPr>
        <p:spPr>
          <a:xfrm>
            <a:off x="3937000" y="0"/>
            <a:ext cx="1968500" cy="6858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ADB66AC-5710-0AC8-6217-CFEBC39E7B89}"/>
              </a:ext>
            </a:extLst>
          </p:cNvPr>
          <p:cNvSpPr/>
          <p:nvPr/>
        </p:nvSpPr>
        <p:spPr>
          <a:xfrm>
            <a:off x="1968500" y="0"/>
            <a:ext cx="19685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" name="Image 8" descr="Une image contenant Police, texte, Graphique, logo&#10;&#10;Le contenu généré par l’IA peut être incorrect.">
            <a:extLst>
              <a:ext uri="{FF2B5EF4-FFF2-40B4-BE49-F238E27FC236}">
                <a16:creationId xmlns:a16="http://schemas.microsoft.com/office/drawing/2014/main" id="{387B188D-6EBE-8B31-0648-47C03EB0A0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-627411" y="4595254"/>
            <a:ext cx="3123536" cy="1034144"/>
          </a:xfrm>
          <a:prstGeom prst="rect">
            <a:avLst/>
          </a:prstGeom>
        </p:spPr>
      </p:pic>
      <p:pic>
        <p:nvPicPr>
          <p:cNvPr id="16" name="Image 15" descr="Une image contenant Police, Graphique, logo, blanc&#10;&#10;Le contenu généré par l’IA peut être incorrect.">
            <a:extLst>
              <a:ext uri="{FF2B5EF4-FFF2-40B4-BE49-F238E27FC236}">
                <a16:creationId xmlns:a16="http://schemas.microsoft.com/office/drawing/2014/main" id="{2805C1EF-C07B-2E43-1CD7-B88578848E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389579" y="4767281"/>
            <a:ext cx="2750126" cy="982188"/>
          </a:xfrm>
          <a:prstGeom prst="rect">
            <a:avLst/>
          </a:prstGeom>
        </p:spPr>
      </p:pic>
      <p:pic>
        <p:nvPicPr>
          <p:cNvPr id="26" name="Image 25" descr="Une image contenant Police, logo, Graphique, conception&#10;&#10;Le contenu généré par l’IA peut être incorrect.">
            <a:extLst>
              <a:ext uri="{FF2B5EF4-FFF2-40B4-BE49-F238E27FC236}">
                <a16:creationId xmlns:a16="http://schemas.microsoft.com/office/drawing/2014/main" id="{87C11C56-4AFA-50C4-F0B7-5766180030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3619499" y="4855154"/>
            <a:ext cx="2603500" cy="953067"/>
          </a:xfrm>
          <a:prstGeom prst="rect">
            <a:avLst/>
          </a:prstGeom>
        </p:spPr>
      </p:pic>
      <p:pic>
        <p:nvPicPr>
          <p:cNvPr id="4" name="Image 3" descr="Une image contenant Graphique, symbole, logo, clipart&#10;&#10;Le contenu généré par l’IA peut être incorrect.">
            <a:extLst>
              <a:ext uri="{FF2B5EF4-FFF2-40B4-BE49-F238E27FC236}">
                <a16:creationId xmlns:a16="http://schemas.microsoft.com/office/drawing/2014/main" id="{129BFAFB-0AD1-28C9-01AF-6973DF573A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6691" y="200102"/>
            <a:ext cx="1807117" cy="1807117"/>
          </a:xfrm>
          <a:prstGeom prst="rect">
            <a:avLst/>
          </a:prstGeom>
        </p:spPr>
      </p:pic>
      <p:pic>
        <p:nvPicPr>
          <p:cNvPr id="5" name="Image 4" descr="Une image contenant dessin humoristique, dessin, illustration, Dessin animé&#10;&#10;Le contenu généré par l’IA peut être incorrect.">
            <a:extLst>
              <a:ext uri="{FF2B5EF4-FFF2-40B4-BE49-F238E27FC236}">
                <a16:creationId xmlns:a16="http://schemas.microsoft.com/office/drawing/2014/main" id="{6A7ED5E8-3B38-770D-DB87-1F3F9E776E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2461626" y="6674094"/>
            <a:ext cx="3458464" cy="3458464"/>
          </a:xfrm>
          <a:prstGeom prst="rect">
            <a:avLst/>
          </a:prstGeom>
        </p:spPr>
      </p:pic>
      <p:grpSp>
        <p:nvGrpSpPr>
          <p:cNvPr id="6" name="Groupe 5">
            <a:extLst>
              <a:ext uri="{FF2B5EF4-FFF2-40B4-BE49-F238E27FC236}">
                <a16:creationId xmlns:a16="http://schemas.microsoft.com/office/drawing/2014/main" id="{BFC1FEB4-E89E-9F4D-2F7B-63C593853091}"/>
              </a:ext>
            </a:extLst>
          </p:cNvPr>
          <p:cNvGrpSpPr/>
          <p:nvPr/>
        </p:nvGrpSpPr>
        <p:grpSpPr>
          <a:xfrm>
            <a:off x="622715" y="-2129175"/>
            <a:ext cx="12915068" cy="1107996"/>
            <a:chOff x="628648" y="659898"/>
            <a:chExt cx="13909550" cy="1107996"/>
          </a:xfrm>
        </p:grpSpPr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0EDCF850-C5AB-2DAD-8B0D-7E5B59F9BDE4}"/>
                </a:ext>
              </a:extLst>
            </p:cNvPr>
            <p:cNvSpPr txBox="1"/>
            <p:nvPr/>
          </p:nvSpPr>
          <p:spPr>
            <a:xfrm>
              <a:off x="628648" y="659898"/>
              <a:ext cx="13616815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6600" b="1" dirty="0">
                  <a:solidFill>
                    <a:schemeClr val="accent1">
                      <a:lumMod val="75000"/>
                    </a:schemeClr>
                  </a:solidFill>
                  <a:cs typeface="ADLaM Display" panose="020F0502020204030204" pitchFamily="34" charset="0"/>
                </a:rPr>
                <a:t>Contraintes et points de vigilance</a:t>
              </a:r>
            </a:p>
          </p:txBody>
        </p:sp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43CB25B6-3828-584A-8A44-B47D4FB7F5F2}"/>
                </a:ext>
              </a:extLst>
            </p:cNvPr>
            <p:cNvSpPr txBox="1"/>
            <p:nvPr/>
          </p:nvSpPr>
          <p:spPr>
            <a:xfrm>
              <a:off x="715927" y="659898"/>
              <a:ext cx="13822271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66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DLaM Display" panose="020F0502020204030204" pitchFamily="34" charset="0"/>
                </a:rPr>
                <a:t>Contraintes et points de vigilance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398885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4B78AED-CF5C-B60E-58AA-FE41B9E3E0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Une image contenant dessin humoristique, dessin, illustration, Dessin animé&#10;&#10;Le contenu généré par l’IA peut être incorrect.">
            <a:extLst>
              <a:ext uri="{FF2B5EF4-FFF2-40B4-BE49-F238E27FC236}">
                <a16:creationId xmlns:a16="http://schemas.microsoft.com/office/drawing/2014/main" id="{DC15E1E0-AC1E-7316-CD76-6A171CFEC0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9384" y="3429000"/>
            <a:ext cx="3458464" cy="3458464"/>
          </a:xfrm>
          <a:prstGeom prst="rect">
            <a:avLst/>
          </a:prstGeom>
        </p:spPr>
      </p:pic>
      <p:grpSp>
        <p:nvGrpSpPr>
          <p:cNvPr id="3" name="Groupe 2">
            <a:extLst>
              <a:ext uri="{FF2B5EF4-FFF2-40B4-BE49-F238E27FC236}">
                <a16:creationId xmlns:a16="http://schemas.microsoft.com/office/drawing/2014/main" id="{01B700B2-6802-FDB1-B8CA-04ECA9D90EDA}"/>
              </a:ext>
            </a:extLst>
          </p:cNvPr>
          <p:cNvGrpSpPr/>
          <p:nvPr/>
        </p:nvGrpSpPr>
        <p:grpSpPr>
          <a:xfrm>
            <a:off x="205509" y="0"/>
            <a:ext cx="12915068" cy="1107996"/>
            <a:chOff x="628648" y="659898"/>
            <a:chExt cx="13909550" cy="1107996"/>
          </a:xfrm>
        </p:grpSpPr>
        <p:sp>
          <p:nvSpPr>
            <p:cNvPr id="4" name="ZoneTexte 3">
              <a:extLst>
                <a:ext uri="{FF2B5EF4-FFF2-40B4-BE49-F238E27FC236}">
                  <a16:creationId xmlns:a16="http://schemas.microsoft.com/office/drawing/2014/main" id="{68158855-0E0B-51DD-6BDA-45941229594E}"/>
                </a:ext>
              </a:extLst>
            </p:cNvPr>
            <p:cNvSpPr txBox="1"/>
            <p:nvPr/>
          </p:nvSpPr>
          <p:spPr>
            <a:xfrm>
              <a:off x="628648" y="659898"/>
              <a:ext cx="13616815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6600" b="1" dirty="0">
                  <a:solidFill>
                    <a:schemeClr val="accent1">
                      <a:lumMod val="75000"/>
                    </a:schemeClr>
                  </a:solidFill>
                  <a:cs typeface="ADLaM Display" panose="020F0502020204030204" pitchFamily="34" charset="0"/>
                </a:rPr>
                <a:t>Contraintes et points de vigilance</a:t>
              </a:r>
            </a:p>
          </p:txBody>
        </p:sp>
        <p:sp>
          <p:nvSpPr>
            <p:cNvPr id="5" name="ZoneTexte 4">
              <a:extLst>
                <a:ext uri="{FF2B5EF4-FFF2-40B4-BE49-F238E27FC236}">
                  <a16:creationId xmlns:a16="http://schemas.microsoft.com/office/drawing/2014/main" id="{6CCDE9E7-5062-73A8-F364-074150314A87}"/>
                </a:ext>
              </a:extLst>
            </p:cNvPr>
            <p:cNvSpPr txBox="1"/>
            <p:nvPr/>
          </p:nvSpPr>
          <p:spPr>
            <a:xfrm>
              <a:off x="715927" y="659898"/>
              <a:ext cx="13822271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66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DLaM Display" panose="020F0502020204030204" pitchFamily="34" charset="0"/>
                </a:rPr>
                <a:t>Contraintes et points de vigilance</a:t>
              </a:r>
            </a:p>
          </p:txBody>
        </p:sp>
      </p:grpSp>
      <p:grpSp>
        <p:nvGrpSpPr>
          <p:cNvPr id="6" name="Groupe 5">
            <a:extLst>
              <a:ext uri="{FF2B5EF4-FFF2-40B4-BE49-F238E27FC236}">
                <a16:creationId xmlns:a16="http://schemas.microsoft.com/office/drawing/2014/main" id="{077A828A-879C-757A-4518-41EE590F0E2D}"/>
              </a:ext>
            </a:extLst>
          </p:cNvPr>
          <p:cNvGrpSpPr/>
          <p:nvPr/>
        </p:nvGrpSpPr>
        <p:grpSpPr>
          <a:xfrm>
            <a:off x="4832829" y="1774939"/>
            <a:ext cx="6116826" cy="1298462"/>
            <a:chOff x="4901475" y="4381500"/>
            <a:chExt cx="4629150" cy="1428750"/>
          </a:xfrm>
        </p:grpSpPr>
        <p:sp>
          <p:nvSpPr>
            <p:cNvPr id="7" name="Rectangle : coins arrondis 6">
              <a:extLst>
                <a:ext uri="{FF2B5EF4-FFF2-40B4-BE49-F238E27FC236}">
                  <a16:creationId xmlns:a16="http://schemas.microsoft.com/office/drawing/2014/main" id="{7427CFCE-9181-5AC5-3848-93F26C612189}"/>
                </a:ext>
              </a:extLst>
            </p:cNvPr>
            <p:cNvSpPr/>
            <p:nvPr/>
          </p:nvSpPr>
          <p:spPr>
            <a:xfrm rot="439884">
              <a:off x="4901475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Rectangle : avec coins rognés en diagonale 7">
              <a:extLst>
                <a:ext uri="{FF2B5EF4-FFF2-40B4-BE49-F238E27FC236}">
                  <a16:creationId xmlns:a16="http://schemas.microsoft.com/office/drawing/2014/main" id="{B66B74FD-6F64-C4AA-49EC-0D29130DAE50}"/>
                </a:ext>
              </a:extLst>
            </p:cNvPr>
            <p:cNvSpPr/>
            <p:nvPr/>
          </p:nvSpPr>
          <p:spPr>
            <a:xfrm>
              <a:off x="5130074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200" dirty="0"/>
                <a:t>Disponible pour septembre</a:t>
              </a:r>
            </a:p>
            <a:p>
              <a:endParaRPr lang="fr-FR" dirty="0"/>
            </a:p>
          </p:txBody>
        </p:sp>
      </p:grpSp>
      <p:grpSp>
        <p:nvGrpSpPr>
          <p:cNvPr id="9" name="Groupe 8">
            <a:extLst>
              <a:ext uri="{FF2B5EF4-FFF2-40B4-BE49-F238E27FC236}">
                <a16:creationId xmlns:a16="http://schemas.microsoft.com/office/drawing/2014/main" id="{974567BB-13DB-3ED8-D238-E4BE7C76B44E}"/>
              </a:ext>
            </a:extLst>
          </p:cNvPr>
          <p:cNvGrpSpPr/>
          <p:nvPr/>
        </p:nvGrpSpPr>
        <p:grpSpPr>
          <a:xfrm>
            <a:off x="12548123" y="2335690"/>
            <a:ext cx="7999121" cy="3458464"/>
            <a:chOff x="5562600" y="4381500"/>
            <a:chExt cx="4629150" cy="1428750"/>
          </a:xfrm>
        </p:grpSpPr>
        <p:sp>
          <p:nvSpPr>
            <p:cNvPr id="11" name="Rectangle : coins arrondis 10">
              <a:extLst>
                <a:ext uri="{FF2B5EF4-FFF2-40B4-BE49-F238E27FC236}">
                  <a16:creationId xmlns:a16="http://schemas.microsoft.com/office/drawing/2014/main" id="{C3F9C517-3265-2DF9-AD27-BB33FE3182A7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" name="Rectangle : avec coins rognés en diagonale 11">
              <a:extLst>
                <a:ext uri="{FF2B5EF4-FFF2-40B4-BE49-F238E27FC236}">
                  <a16:creationId xmlns:a16="http://schemas.microsoft.com/office/drawing/2014/main" id="{EDD3F027-818D-D9BE-2D87-1225C470AE0D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200" dirty="0"/>
                <a:t>Disponibilité des données</a:t>
              </a:r>
            </a:p>
            <a:p>
              <a:endParaRPr lang="fr-FR" dirty="0"/>
            </a:p>
          </p:txBody>
        </p:sp>
      </p:grp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05F27DEA-5200-3797-466D-6B5049FE6AE6}"/>
              </a:ext>
            </a:extLst>
          </p:cNvPr>
          <p:cNvGrpSpPr/>
          <p:nvPr/>
        </p:nvGrpSpPr>
        <p:grpSpPr>
          <a:xfrm>
            <a:off x="28320210" y="2555972"/>
            <a:ext cx="6250680" cy="1504789"/>
            <a:chOff x="5562600" y="4381500"/>
            <a:chExt cx="4629150" cy="1428750"/>
          </a:xfrm>
        </p:grpSpPr>
        <p:sp>
          <p:nvSpPr>
            <p:cNvPr id="17" name="Rectangle : coins arrondis 16">
              <a:extLst>
                <a:ext uri="{FF2B5EF4-FFF2-40B4-BE49-F238E27FC236}">
                  <a16:creationId xmlns:a16="http://schemas.microsoft.com/office/drawing/2014/main" id="{C18EC5B6-6798-A755-AB2E-8CAC22FF4932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8" name="Rectangle : avec coins rognés en diagonale 17">
              <a:extLst>
                <a:ext uri="{FF2B5EF4-FFF2-40B4-BE49-F238E27FC236}">
                  <a16:creationId xmlns:a16="http://schemas.microsoft.com/office/drawing/2014/main" id="{50A94491-B5A4-3740-D89C-42188D134171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200" dirty="0"/>
                <a:t>Réglementation</a:t>
              </a:r>
            </a:p>
            <a:p>
              <a:endParaRPr lang="fr-FR" dirty="0"/>
            </a:p>
          </p:txBody>
        </p:sp>
      </p:grp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50D892AE-93EE-6DAA-5642-D47683F71ED5}"/>
              </a:ext>
            </a:extLst>
          </p:cNvPr>
          <p:cNvGrpSpPr/>
          <p:nvPr/>
        </p:nvGrpSpPr>
        <p:grpSpPr>
          <a:xfrm>
            <a:off x="40386326" y="2335690"/>
            <a:ext cx="6250680" cy="1504789"/>
            <a:chOff x="5562600" y="4381500"/>
            <a:chExt cx="4629150" cy="1428750"/>
          </a:xfrm>
        </p:grpSpPr>
        <p:sp>
          <p:nvSpPr>
            <p:cNvPr id="20" name="Rectangle : coins arrondis 19">
              <a:extLst>
                <a:ext uri="{FF2B5EF4-FFF2-40B4-BE49-F238E27FC236}">
                  <a16:creationId xmlns:a16="http://schemas.microsoft.com/office/drawing/2014/main" id="{7D9A0F32-623C-246D-7FCB-4486F0F6D7F2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" name="Rectangle : avec coins rognés en diagonale 20">
              <a:extLst>
                <a:ext uri="{FF2B5EF4-FFF2-40B4-BE49-F238E27FC236}">
                  <a16:creationId xmlns:a16="http://schemas.microsoft.com/office/drawing/2014/main" id="{83AC7BCA-FA8E-60F9-E724-39E0EF9E845E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200" dirty="0"/>
                <a:t>Disponible pour septembre</a:t>
              </a:r>
            </a:p>
            <a:p>
              <a:endParaRPr lang="fr-FR" dirty="0"/>
            </a:p>
          </p:txBody>
        </p:sp>
      </p:grpSp>
    </p:spTree>
    <p:extLst>
      <p:ext uri="{BB962C8B-B14F-4D97-AF65-F5344CB8AC3E}">
        <p14:creationId xmlns:p14="http://schemas.microsoft.com/office/powerpoint/2010/main" val="28103133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CCB8E9E-AC21-D874-C897-DA403E0009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Une image contenant dessin humoristique, dessin, illustration, Dessin animé&#10;&#10;Le contenu généré par l’IA peut être incorrect.">
            <a:extLst>
              <a:ext uri="{FF2B5EF4-FFF2-40B4-BE49-F238E27FC236}">
                <a16:creationId xmlns:a16="http://schemas.microsoft.com/office/drawing/2014/main" id="{5B574D26-008A-CEA6-8655-D22B68ABAA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9384" y="3429000"/>
            <a:ext cx="3458464" cy="3458464"/>
          </a:xfrm>
          <a:prstGeom prst="rect">
            <a:avLst/>
          </a:prstGeom>
        </p:spPr>
      </p:pic>
      <p:grpSp>
        <p:nvGrpSpPr>
          <p:cNvPr id="3" name="Groupe 2">
            <a:extLst>
              <a:ext uri="{FF2B5EF4-FFF2-40B4-BE49-F238E27FC236}">
                <a16:creationId xmlns:a16="http://schemas.microsoft.com/office/drawing/2014/main" id="{C9103207-5811-9EBD-761C-3B3F3F36CC7F}"/>
              </a:ext>
            </a:extLst>
          </p:cNvPr>
          <p:cNvGrpSpPr/>
          <p:nvPr/>
        </p:nvGrpSpPr>
        <p:grpSpPr>
          <a:xfrm>
            <a:off x="205509" y="0"/>
            <a:ext cx="12915068" cy="1107996"/>
            <a:chOff x="628648" y="659898"/>
            <a:chExt cx="13909550" cy="1107996"/>
          </a:xfrm>
        </p:grpSpPr>
        <p:sp>
          <p:nvSpPr>
            <p:cNvPr id="4" name="ZoneTexte 3">
              <a:extLst>
                <a:ext uri="{FF2B5EF4-FFF2-40B4-BE49-F238E27FC236}">
                  <a16:creationId xmlns:a16="http://schemas.microsoft.com/office/drawing/2014/main" id="{1A0D9040-88F2-AFFA-CFAD-B14A8648F7D0}"/>
                </a:ext>
              </a:extLst>
            </p:cNvPr>
            <p:cNvSpPr txBox="1"/>
            <p:nvPr/>
          </p:nvSpPr>
          <p:spPr>
            <a:xfrm>
              <a:off x="628648" y="659898"/>
              <a:ext cx="13616815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6600" b="1" dirty="0">
                  <a:solidFill>
                    <a:schemeClr val="accent1">
                      <a:lumMod val="75000"/>
                    </a:schemeClr>
                  </a:solidFill>
                  <a:cs typeface="ADLaM Display" panose="020F0502020204030204" pitchFamily="34" charset="0"/>
                </a:rPr>
                <a:t>Contraintes et points de vigilance</a:t>
              </a:r>
            </a:p>
          </p:txBody>
        </p:sp>
        <p:sp>
          <p:nvSpPr>
            <p:cNvPr id="5" name="ZoneTexte 4">
              <a:extLst>
                <a:ext uri="{FF2B5EF4-FFF2-40B4-BE49-F238E27FC236}">
                  <a16:creationId xmlns:a16="http://schemas.microsoft.com/office/drawing/2014/main" id="{B8778AC0-325D-9579-29EE-B29CFC792F55}"/>
                </a:ext>
              </a:extLst>
            </p:cNvPr>
            <p:cNvSpPr txBox="1"/>
            <p:nvPr/>
          </p:nvSpPr>
          <p:spPr>
            <a:xfrm>
              <a:off x="715927" y="659898"/>
              <a:ext cx="13822271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66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DLaM Display" panose="020F0502020204030204" pitchFamily="34" charset="0"/>
                </a:rPr>
                <a:t>Contraintes et points de vigilance</a:t>
              </a:r>
            </a:p>
          </p:txBody>
        </p:sp>
      </p:grpSp>
      <p:grpSp>
        <p:nvGrpSpPr>
          <p:cNvPr id="6" name="Groupe 5">
            <a:extLst>
              <a:ext uri="{FF2B5EF4-FFF2-40B4-BE49-F238E27FC236}">
                <a16:creationId xmlns:a16="http://schemas.microsoft.com/office/drawing/2014/main" id="{D6AD113B-B7F4-6919-934A-9D88DC06EB5B}"/>
              </a:ext>
            </a:extLst>
          </p:cNvPr>
          <p:cNvGrpSpPr/>
          <p:nvPr/>
        </p:nvGrpSpPr>
        <p:grpSpPr>
          <a:xfrm>
            <a:off x="-9725106" y="2335690"/>
            <a:ext cx="8778240" cy="3458464"/>
            <a:chOff x="4901475" y="4381500"/>
            <a:chExt cx="4629150" cy="1428750"/>
          </a:xfrm>
        </p:grpSpPr>
        <p:sp>
          <p:nvSpPr>
            <p:cNvPr id="7" name="Rectangle : coins arrondis 6">
              <a:extLst>
                <a:ext uri="{FF2B5EF4-FFF2-40B4-BE49-F238E27FC236}">
                  <a16:creationId xmlns:a16="http://schemas.microsoft.com/office/drawing/2014/main" id="{28222A06-E852-1A07-DCDA-18AFA608100B}"/>
                </a:ext>
              </a:extLst>
            </p:cNvPr>
            <p:cNvSpPr/>
            <p:nvPr/>
          </p:nvSpPr>
          <p:spPr>
            <a:xfrm rot="439884">
              <a:off x="4901475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Rectangle : avec coins rognés en diagonale 7">
              <a:extLst>
                <a:ext uri="{FF2B5EF4-FFF2-40B4-BE49-F238E27FC236}">
                  <a16:creationId xmlns:a16="http://schemas.microsoft.com/office/drawing/2014/main" id="{C2171ECD-4F86-9949-430B-407B00356CA5}"/>
                </a:ext>
              </a:extLst>
            </p:cNvPr>
            <p:cNvSpPr/>
            <p:nvPr/>
          </p:nvSpPr>
          <p:spPr>
            <a:xfrm>
              <a:off x="5130074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200" dirty="0"/>
                <a:t>Disponible pour septembre</a:t>
              </a:r>
            </a:p>
            <a:p>
              <a:endParaRPr lang="fr-FR" dirty="0"/>
            </a:p>
          </p:txBody>
        </p:sp>
      </p:grpSp>
      <p:grpSp>
        <p:nvGrpSpPr>
          <p:cNvPr id="9" name="Groupe 8">
            <a:extLst>
              <a:ext uri="{FF2B5EF4-FFF2-40B4-BE49-F238E27FC236}">
                <a16:creationId xmlns:a16="http://schemas.microsoft.com/office/drawing/2014/main" id="{29331F67-D436-F794-EEF3-6CC92555A827}"/>
              </a:ext>
            </a:extLst>
          </p:cNvPr>
          <p:cNvGrpSpPr/>
          <p:nvPr/>
        </p:nvGrpSpPr>
        <p:grpSpPr>
          <a:xfrm>
            <a:off x="4775200" y="1693436"/>
            <a:ext cx="6709242" cy="1107997"/>
            <a:chOff x="5562600" y="4381500"/>
            <a:chExt cx="4629150" cy="1428750"/>
          </a:xfrm>
        </p:grpSpPr>
        <p:sp>
          <p:nvSpPr>
            <p:cNvPr id="11" name="Rectangle : coins arrondis 10">
              <a:extLst>
                <a:ext uri="{FF2B5EF4-FFF2-40B4-BE49-F238E27FC236}">
                  <a16:creationId xmlns:a16="http://schemas.microsoft.com/office/drawing/2014/main" id="{C1083E2F-AC39-F345-C4D9-533DCD687537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" name="Rectangle : avec coins rognés en diagonale 11">
              <a:extLst>
                <a:ext uri="{FF2B5EF4-FFF2-40B4-BE49-F238E27FC236}">
                  <a16:creationId xmlns:a16="http://schemas.microsoft.com/office/drawing/2014/main" id="{DE39ADEA-5C45-2792-6659-22EF08F26688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200" dirty="0"/>
                <a:t>Disponibilité des données</a:t>
              </a:r>
            </a:p>
            <a:p>
              <a:endParaRPr lang="fr-FR" dirty="0"/>
            </a:p>
          </p:txBody>
        </p:sp>
      </p:grp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97B1D13D-E3D5-A098-1F99-B67ED3BEC95C}"/>
              </a:ext>
            </a:extLst>
          </p:cNvPr>
          <p:cNvGrpSpPr/>
          <p:nvPr/>
        </p:nvGrpSpPr>
        <p:grpSpPr>
          <a:xfrm>
            <a:off x="13019526" y="2335690"/>
            <a:ext cx="7819183" cy="3458464"/>
            <a:chOff x="5562600" y="4381500"/>
            <a:chExt cx="4629150" cy="1428750"/>
          </a:xfrm>
        </p:grpSpPr>
        <p:sp>
          <p:nvSpPr>
            <p:cNvPr id="17" name="Rectangle : coins arrondis 16">
              <a:extLst>
                <a:ext uri="{FF2B5EF4-FFF2-40B4-BE49-F238E27FC236}">
                  <a16:creationId xmlns:a16="http://schemas.microsoft.com/office/drawing/2014/main" id="{5811CC3D-36F1-F41D-0B11-11318D887AC7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8" name="Rectangle : avec coins rognés en diagonale 17">
              <a:extLst>
                <a:ext uri="{FF2B5EF4-FFF2-40B4-BE49-F238E27FC236}">
                  <a16:creationId xmlns:a16="http://schemas.microsoft.com/office/drawing/2014/main" id="{271052A8-910A-969B-56A0-AD316EDC578D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200" dirty="0"/>
                <a:t>Réglementation</a:t>
              </a:r>
            </a:p>
            <a:p>
              <a:endParaRPr lang="fr-FR" dirty="0"/>
            </a:p>
          </p:txBody>
        </p:sp>
      </p:grp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6BB5C689-FF63-42E8-F24A-64E894F6C126}"/>
              </a:ext>
            </a:extLst>
          </p:cNvPr>
          <p:cNvGrpSpPr/>
          <p:nvPr/>
        </p:nvGrpSpPr>
        <p:grpSpPr>
          <a:xfrm>
            <a:off x="40386326" y="2335690"/>
            <a:ext cx="6250680" cy="1504789"/>
            <a:chOff x="5562600" y="4381500"/>
            <a:chExt cx="4629150" cy="1428750"/>
          </a:xfrm>
        </p:grpSpPr>
        <p:sp>
          <p:nvSpPr>
            <p:cNvPr id="20" name="Rectangle : coins arrondis 19">
              <a:extLst>
                <a:ext uri="{FF2B5EF4-FFF2-40B4-BE49-F238E27FC236}">
                  <a16:creationId xmlns:a16="http://schemas.microsoft.com/office/drawing/2014/main" id="{1CD75454-F5A7-D358-8E5C-C3093E0D96E3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" name="Rectangle : avec coins rognés en diagonale 20">
              <a:extLst>
                <a:ext uri="{FF2B5EF4-FFF2-40B4-BE49-F238E27FC236}">
                  <a16:creationId xmlns:a16="http://schemas.microsoft.com/office/drawing/2014/main" id="{AF82A943-1921-05AE-0957-B387DE0E9CEB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200" dirty="0"/>
                <a:t>Disponible pour septembre</a:t>
              </a:r>
            </a:p>
            <a:p>
              <a:endParaRPr lang="fr-FR" dirty="0"/>
            </a:p>
          </p:txBody>
        </p:sp>
      </p:grpSp>
    </p:spTree>
    <p:extLst>
      <p:ext uri="{BB962C8B-B14F-4D97-AF65-F5344CB8AC3E}">
        <p14:creationId xmlns:p14="http://schemas.microsoft.com/office/powerpoint/2010/main" val="3932359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71076AF-3449-8660-5E72-C8EBB7A380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Une image contenant dessin humoristique, dessin, illustration, Dessin animé&#10;&#10;Le contenu généré par l’IA peut être incorrect.">
            <a:extLst>
              <a:ext uri="{FF2B5EF4-FFF2-40B4-BE49-F238E27FC236}">
                <a16:creationId xmlns:a16="http://schemas.microsoft.com/office/drawing/2014/main" id="{D3C81125-A67A-9372-8FD1-3E7D51E16B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9384" y="3429000"/>
            <a:ext cx="3458464" cy="3458464"/>
          </a:xfrm>
          <a:prstGeom prst="rect">
            <a:avLst/>
          </a:prstGeom>
        </p:spPr>
      </p:pic>
      <p:grpSp>
        <p:nvGrpSpPr>
          <p:cNvPr id="3" name="Groupe 2">
            <a:extLst>
              <a:ext uri="{FF2B5EF4-FFF2-40B4-BE49-F238E27FC236}">
                <a16:creationId xmlns:a16="http://schemas.microsoft.com/office/drawing/2014/main" id="{7039289C-1DF8-17D9-0DAA-EB5D7D1D1823}"/>
              </a:ext>
            </a:extLst>
          </p:cNvPr>
          <p:cNvGrpSpPr/>
          <p:nvPr/>
        </p:nvGrpSpPr>
        <p:grpSpPr>
          <a:xfrm>
            <a:off x="205509" y="0"/>
            <a:ext cx="12915068" cy="1107996"/>
            <a:chOff x="628648" y="659898"/>
            <a:chExt cx="13909550" cy="1107996"/>
          </a:xfrm>
        </p:grpSpPr>
        <p:sp>
          <p:nvSpPr>
            <p:cNvPr id="4" name="ZoneTexte 3">
              <a:extLst>
                <a:ext uri="{FF2B5EF4-FFF2-40B4-BE49-F238E27FC236}">
                  <a16:creationId xmlns:a16="http://schemas.microsoft.com/office/drawing/2014/main" id="{B952D71D-6B73-4BA2-D8D0-BC67A8ADC7D0}"/>
                </a:ext>
              </a:extLst>
            </p:cNvPr>
            <p:cNvSpPr txBox="1"/>
            <p:nvPr/>
          </p:nvSpPr>
          <p:spPr>
            <a:xfrm>
              <a:off x="628648" y="659898"/>
              <a:ext cx="13616815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6600" b="1" dirty="0">
                  <a:solidFill>
                    <a:schemeClr val="accent1">
                      <a:lumMod val="75000"/>
                    </a:schemeClr>
                  </a:solidFill>
                  <a:cs typeface="ADLaM Display" panose="020F0502020204030204" pitchFamily="34" charset="0"/>
                </a:rPr>
                <a:t>Contraintes et points de vigilance</a:t>
              </a:r>
            </a:p>
          </p:txBody>
        </p:sp>
        <p:sp>
          <p:nvSpPr>
            <p:cNvPr id="5" name="ZoneTexte 4">
              <a:extLst>
                <a:ext uri="{FF2B5EF4-FFF2-40B4-BE49-F238E27FC236}">
                  <a16:creationId xmlns:a16="http://schemas.microsoft.com/office/drawing/2014/main" id="{63105F21-A88D-681D-046F-D3BB8A012C2D}"/>
                </a:ext>
              </a:extLst>
            </p:cNvPr>
            <p:cNvSpPr txBox="1"/>
            <p:nvPr/>
          </p:nvSpPr>
          <p:spPr>
            <a:xfrm>
              <a:off x="715927" y="659898"/>
              <a:ext cx="13822271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66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DLaM Display" panose="020F0502020204030204" pitchFamily="34" charset="0"/>
                </a:rPr>
                <a:t>Contraintes et points de vigilance</a:t>
              </a:r>
            </a:p>
          </p:txBody>
        </p:sp>
      </p:grpSp>
      <p:grpSp>
        <p:nvGrpSpPr>
          <p:cNvPr id="6" name="Groupe 5">
            <a:extLst>
              <a:ext uri="{FF2B5EF4-FFF2-40B4-BE49-F238E27FC236}">
                <a16:creationId xmlns:a16="http://schemas.microsoft.com/office/drawing/2014/main" id="{D95136C4-BF1A-00B5-4DBA-2999AC083ABC}"/>
              </a:ext>
            </a:extLst>
          </p:cNvPr>
          <p:cNvGrpSpPr/>
          <p:nvPr/>
        </p:nvGrpSpPr>
        <p:grpSpPr>
          <a:xfrm>
            <a:off x="-17842135" y="2555971"/>
            <a:ext cx="8778240" cy="3458464"/>
            <a:chOff x="4901475" y="4381500"/>
            <a:chExt cx="4629150" cy="1428750"/>
          </a:xfrm>
        </p:grpSpPr>
        <p:sp>
          <p:nvSpPr>
            <p:cNvPr id="7" name="Rectangle : coins arrondis 6">
              <a:extLst>
                <a:ext uri="{FF2B5EF4-FFF2-40B4-BE49-F238E27FC236}">
                  <a16:creationId xmlns:a16="http://schemas.microsoft.com/office/drawing/2014/main" id="{30DC9EA8-EF86-85E9-19D4-0AF6E598F3F4}"/>
                </a:ext>
              </a:extLst>
            </p:cNvPr>
            <p:cNvSpPr/>
            <p:nvPr/>
          </p:nvSpPr>
          <p:spPr>
            <a:xfrm rot="439884">
              <a:off x="4901475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Rectangle : avec coins rognés en diagonale 7">
              <a:extLst>
                <a:ext uri="{FF2B5EF4-FFF2-40B4-BE49-F238E27FC236}">
                  <a16:creationId xmlns:a16="http://schemas.microsoft.com/office/drawing/2014/main" id="{3639236A-EAA8-EF3D-0A57-A96F49771618}"/>
                </a:ext>
              </a:extLst>
            </p:cNvPr>
            <p:cNvSpPr/>
            <p:nvPr/>
          </p:nvSpPr>
          <p:spPr>
            <a:xfrm>
              <a:off x="5130074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200" dirty="0"/>
                <a:t>Disponible pour septembre</a:t>
              </a:r>
            </a:p>
            <a:p>
              <a:endParaRPr lang="fr-FR" dirty="0"/>
            </a:p>
          </p:txBody>
        </p:sp>
      </p:grpSp>
      <p:grpSp>
        <p:nvGrpSpPr>
          <p:cNvPr id="9" name="Groupe 8">
            <a:extLst>
              <a:ext uri="{FF2B5EF4-FFF2-40B4-BE49-F238E27FC236}">
                <a16:creationId xmlns:a16="http://schemas.microsoft.com/office/drawing/2014/main" id="{4733D1C5-2B3A-AAD8-496F-7B7A4C9A6258}"/>
              </a:ext>
            </a:extLst>
          </p:cNvPr>
          <p:cNvGrpSpPr/>
          <p:nvPr/>
        </p:nvGrpSpPr>
        <p:grpSpPr>
          <a:xfrm>
            <a:off x="-8955579" y="2555971"/>
            <a:ext cx="7911253" cy="4093437"/>
            <a:chOff x="5562600" y="4381500"/>
            <a:chExt cx="4629150" cy="1428750"/>
          </a:xfrm>
        </p:grpSpPr>
        <p:sp>
          <p:nvSpPr>
            <p:cNvPr id="11" name="Rectangle : coins arrondis 10">
              <a:extLst>
                <a:ext uri="{FF2B5EF4-FFF2-40B4-BE49-F238E27FC236}">
                  <a16:creationId xmlns:a16="http://schemas.microsoft.com/office/drawing/2014/main" id="{563FC46E-8816-4B88-BA12-530CE04037FA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" name="Rectangle : avec coins rognés en diagonale 11">
              <a:extLst>
                <a:ext uri="{FF2B5EF4-FFF2-40B4-BE49-F238E27FC236}">
                  <a16:creationId xmlns:a16="http://schemas.microsoft.com/office/drawing/2014/main" id="{A22585E5-5E39-C075-342F-C94A9D0C5ADA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200" dirty="0"/>
                <a:t>Disponibilité des données</a:t>
              </a:r>
            </a:p>
            <a:p>
              <a:endParaRPr lang="fr-FR" dirty="0"/>
            </a:p>
          </p:txBody>
        </p:sp>
      </p:grp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92D5FB72-2DD4-9F13-EDF3-5CB66D6DED6B}"/>
              </a:ext>
            </a:extLst>
          </p:cNvPr>
          <p:cNvGrpSpPr/>
          <p:nvPr/>
        </p:nvGrpSpPr>
        <p:grpSpPr>
          <a:xfrm>
            <a:off x="5172395" y="1899665"/>
            <a:ext cx="5864358" cy="1107996"/>
            <a:chOff x="5562600" y="4381500"/>
            <a:chExt cx="4629150" cy="1428750"/>
          </a:xfrm>
        </p:grpSpPr>
        <p:sp>
          <p:nvSpPr>
            <p:cNvPr id="17" name="Rectangle : coins arrondis 16">
              <a:extLst>
                <a:ext uri="{FF2B5EF4-FFF2-40B4-BE49-F238E27FC236}">
                  <a16:creationId xmlns:a16="http://schemas.microsoft.com/office/drawing/2014/main" id="{91011001-AD4E-B2C2-EA26-7D713E7C6673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8" name="Rectangle : avec coins rognés en diagonale 17">
              <a:extLst>
                <a:ext uri="{FF2B5EF4-FFF2-40B4-BE49-F238E27FC236}">
                  <a16:creationId xmlns:a16="http://schemas.microsoft.com/office/drawing/2014/main" id="{0EC0F30C-433A-AC30-AAA3-DD837A234C78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200" dirty="0"/>
                <a:t>Réglementation</a:t>
              </a:r>
            </a:p>
            <a:p>
              <a:endParaRPr lang="fr-FR" dirty="0"/>
            </a:p>
          </p:txBody>
        </p:sp>
      </p:grp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8EA26BCD-0170-E7C5-FC86-53EDDF297807}"/>
              </a:ext>
            </a:extLst>
          </p:cNvPr>
          <p:cNvGrpSpPr/>
          <p:nvPr/>
        </p:nvGrpSpPr>
        <p:grpSpPr>
          <a:xfrm>
            <a:off x="13120577" y="2703967"/>
            <a:ext cx="8690469" cy="3725386"/>
            <a:chOff x="5562600" y="4381500"/>
            <a:chExt cx="4629150" cy="1428750"/>
          </a:xfrm>
        </p:grpSpPr>
        <p:sp>
          <p:nvSpPr>
            <p:cNvPr id="20" name="Rectangle : coins arrondis 19">
              <a:extLst>
                <a:ext uri="{FF2B5EF4-FFF2-40B4-BE49-F238E27FC236}">
                  <a16:creationId xmlns:a16="http://schemas.microsoft.com/office/drawing/2014/main" id="{F56FDD24-A807-DCA5-176C-3A88D6813E36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" name="Rectangle : avec coins rognés en diagonale 20">
              <a:extLst>
                <a:ext uri="{FF2B5EF4-FFF2-40B4-BE49-F238E27FC236}">
                  <a16:creationId xmlns:a16="http://schemas.microsoft.com/office/drawing/2014/main" id="{1590A6EB-670B-4417-0730-676E979B4436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200" dirty="0"/>
                <a:t>Disponible pour septembre</a:t>
              </a:r>
            </a:p>
            <a:p>
              <a:endParaRPr lang="fr-FR" dirty="0"/>
            </a:p>
          </p:txBody>
        </p:sp>
      </p:grpSp>
    </p:spTree>
    <p:extLst>
      <p:ext uri="{BB962C8B-B14F-4D97-AF65-F5344CB8AC3E}">
        <p14:creationId xmlns:p14="http://schemas.microsoft.com/office/powerpoint/2010/main" val="41624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E09080C-FDA2-D815-65BD-9D0940841526}"/>
              </a:ext>
            </a:extLst>
          </p:cNvPr>
          <p:cNvSpPr/>
          <p:nvPr/>
        </p:nvSpPr>
        <p:spPr>
          <a:xfrm>
            <a:off x="482600" y="508000"/>
            <a:ext cx="11137900" cy="5892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B18D762A-C62E-3473-CF82-1719F87F4B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Sommaire</a:t>
            </a:r>
          </a:p>
        </p:txBody>
      </p:sp>
      <mc:AlternateContent xmlns:mc="http://schemas.openxmlformats.org/markup-compatibility/2006">
        <mc:Choice xmlns:psuz="http://schemas.microsoft.com/office/powerpoint/2016/summaryzoom" Requires="psuz">
          <p:graphicFrame>
            <p:nvGraphicFramePr>
              <p:cNvPr id="5" name="Zoom de résumé 4">
                <a:extLst>
                  <a:ext uri="{FF2B5EF4-FFF2-40B4-BE49-F238E27FC236}">
                    <a16:creationId xmlns:a16="http://schemas.microsoft.com/office/drawing/2014/main" id="{3B4B0787-E19E-C5E4-B223-BA3C61689E0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9778828"/>
                  </p:ext>
                </p:extLst>
              </p:nvPr>
            </p:nvGraphicFramePr>
            <p:xfrm>
              <a:off x="838200" y="1825625"/>
              <a:ext cx="10515600" cy="4351338"/>
            </p:xfrm>
            <a:graphic>
              <a:graphicData uri="http://schemas.microsoft.com/office/powerpoint/2016/summaryzoom">
                <psuz:summaryZm>
                  <psuz:summaryZmObj sectionId="{D37B1D95-12E7-1648-976F-B801436EB5C5}">
                    <psuz:zmPr id="{E6804165-886F-8B4D-81B3-A72CEBFD1BB2}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1711460" y="152297"/>
                          <a:ext cx="3481070" cy="1958102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6D80F073-7ECF-9F4C-B5DE-182BF04F63B5}">
                    <psuz:zmPr id="{1710F3CB-9EBF-1742-8ADE-967895B99246}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5323070" y="152297"/>
                          <a:ext cx="3481070" cy="1958102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70B3A894-0101-AB42-A2B5-E9CB06D23E2C}">
                    <psuz:zmPr id="{9BBA01CC-EE1B-BA41-8701-94E75FA1331C}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1711460" y="2240939"/>
                          <a:ext cx="3481070" cy="1958102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DC7BF490-5EFE-BC4A-ADE6-F87922889376}">
                    <psuz:zmPr id="{36DE2944-E55C-BF4E-916C-F1F16EA306FD}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5323070" y="2240939"/>
                          <a:ext cx="3481070" cy="1958102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gridLayout/>
                </psuz:summaryZm>
              </a:graphicData>
            </a:graphic>
          </p:graphicFrame>
        </mc:Choice>
        <mc:Fallback>
          <p:grpSp>
            <p:nvGrpSpPr>
              <p:cNvPr id="5" name="Zoom de résumé 4">
                <a:extLst>
                  <a:ext uri="{FF2B5EF4-FFF2-40B4-BE49-F238E27FC236}">
                    <a16:creationId xmlns:a16="http://schemas.microsoft.com/office/drawing/2014/main" id="{3B4B0787-E19E-C5E4-B223-BA3C61689E00}"/>
                  </a:ext>
                </a:extLst>
              </p:cNvPr>
              <p:cNvGrpSpPr>
                <a:grpSpLocks noGrp="1" noUngrp="1" noRot="1" noChangeAspect="1" noMove="1" noResize="1"/>
              </p:cNvGrpSpPr>
              <p:nvPr/>
            </p:nvGrpSpPr>
            <p:grpSpPr>
              <a:xfrm>
                <a:off x="838200" y="1825625"/>
                <a:ext cx="10515600" cy="4351338"/>
                <a:chOff x="838200" y="1825625"/>
                <a:chExt cx="10515600" cy="4351338"/>
              </a:xfrm>
            </p:grpSpPr>
            <p:pic>
              <p:nvPicPr>
                <p:cNvPr id="3" name="Image 3">
                  <a:hlinkClick r:id="rId6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2549660" y="1977922"/>
                  <a:ext cx="3481070" cy="1958102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4" name="Image 4">
                  <a:hlinkClick r:id="rId7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161270" y="1977922"/>
                  <a:ext cx="3481070" cy="1958102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6" name="Image 6">
                  <a:hlinkClick r:id="rId8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549660" y="4066564"/>
                  <a:ext cx="3481070" cy="1958102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7" name="Image 7">
                  <a:hlinkClick r:id="rId9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161270" y="4066564"/>
                  <a:ext cx="3481070" cy="1958102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p:grpSp>
        </mc:Fallback>
      </mc:AlternateContent>
      <p:pic>
        <p:nvPicPr>
          <p:cNvPr id="14" name="Image 13" descr="Une image contenant dessin humoristique, clipart, illustration, Dessin animé&#10;&#10;Le contenu généré par l’IA peut être incorrect.">
            <a:extLst>
              <a:ext uri="{FF2B5EF4-FFF2-40B4-BE49-F238E27FC236}">
                <a16:creationId xmlns:a16="http://schemas.microsoft.com/office/drawing/2014/main" id="{49BEE61D-A7CF-85BA-ED04-28B68630FDF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94700" y="3060700"/>
            <a:ext cx="3797300" cy="379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2373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69E8081-5E8D-9A3F-A819-37B3D003B4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Une image contenant dessin humoristique, dessin, illustration, Dessin animé&#10;&#10;Le contenu généré par l’IA peut être incorrect.">
            <a:extLst>
              <a:ext uri="{FF2B5EF4-FFF2-40B4-BE49-F238E27FC236}">
                <a16:creationId xmlns:a16="http://schemas.microsoft.com/office/drawing/2014/main" id="{6B6F7BB8-B862-906A-D2A0-F8D237B97A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9384" y="3429000"/>
            <a:ext cx="3458464" cy="3458464"/>
          </a:xfrm>
          <a:prstGeom prst="rect">
            <a:avLst/>
          </a:prstGeom>
        </p:spPr>
      </p:pic>
      <p:grpSp>
        <p:nvGrpSpPr>
          <p:cNvPr id="3" name="Groupe 2">
            <a:extLst>
              <a:ext uri="{FF2B5EF4-FFF2-40B4-BE49-F238E27FC236}">
                <a16:creationId xmlns:a16="http://schemas.microsoft.com/office/drawing/2014/main" id="{A1B68F93-B119-8FDE-B778-05F69F73F4F1}"/>
              </a:ext>
            </a:extLst>
          </p:cNvPr>
          <p:cNvGrpSpPr/>
          <p:nvPr/>
        </p:nvGrpSpPr>
        <p:grpSpPr>
          <a:xfrm>
            <a:off x="205509" y="0"/>
            <a:ext cx="12915068" cy="1107996"/>
            <a:chOff x="628648" y="659898"/>
            <a:chExt cx="13909550" cy="1107996"/>
          </a:xfrm>
        </p:grpSpPr>
        <p:sp>
          <p:nvSpPr>
            <p:cNvPr id="4" name="ZoneTexte 3">
              <a:extLst>
                <a:ext uri="{FF2B5EF4-FFF2-40B4-BE49-F238E27FC236}">
                  <a16:creationId xmlns:a16="http://schemas.microsoft.com/office/drawing/2014/main" id="{818C8E24-C6DB-4DB5-D789-2D1C23504D89}"/>
                </a:ext>
              </a:extLst>
            </p:cNvPr>
            <p:cNvSpPr txBox="1"/>
            <p:nvPr/>
          </p:nvSpPr>
          <p:spPr>
            <a:xfrm>
              <a:off x="628648" y="659898"/>
              <a:ext cx="13616815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6600" b="1" dirty="0">
                  <a:solidFill>
                    <a:schemeClr val="accent1">
                      <a:lumMod val="75000"/>
                    </a:schemeClr>
                  </a:solidFill>
                  <a:cs typeface="ADLaM Display" panose="020F0502020204030204" pitchFamily="34" charset="0"/>
                </a:rPr>
                <a:t>Contraintes et points de vigilance</a:t>
              </a:r>
            </a:p>
          </p:txBody>
        </p:sp>
        <p:sp>
          <p:nvSpPr>
            <p:cNvPr id="5" name="ZoneTexte 4">
              <a:extLst>
                <a:ext uri="{FF2B5EF4-FFF2-40B4-BE49-F238E27FC236}">
                  <a16:creationId xmlns:a16="http://schemas.microsoft.com/office/drawing/2014/main" id="{EA08E329-1B55-148F-7CCB-08D62F8487CE}"/>
                </a:ext>
              </a:extLst>
            </p:cNvPr>
            <p:cNvSpPr txBox="1"/>
            <p:nvPr/>
          </p:nvSpPr>
          <p:spPr>
            <a:xfrm>
              <a:off x="715927" y="659898"/>
              <a:ext cx="13822271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66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DLaM Display" panose="020F0502020204030204" pitchFamily="34" charset="0"/>
                </a:rPr>
                <a:t>Contraintes et points de vigilance</a:t>
              </a:r>
            </a:p>
          </p:txBody>
        </p:sp>
      </p:grpSp>
      <p:grpSp>
        <p:nvGrpSpPr>
          <p:cNvPr id="6" name="Groupe 5">
            <a:extLst>
              <a:ext uri="{FF2B5EF4-FFF2-40B4-BE49-F238E27FC236}">
                <a16:creationId xmlns:a16="http://schemas.microsoft.com/office/drawing/2014/main" id="{53EA97C0-2B41-A7D6-8122-2B1292F6959B}"/>
              </a:ext>
            </a:extLst>
          </p:cNvPr>
          <p:cNvGrpSpPr/>
          <p:nvPr/>
        </p:nvGrpSpPr>
        <p:grpSpPr>
          <a:xfrm>
            <a:off x="-26688181" y="2794027"/>
            <a:ext cx="8778240" cy="3458464"/>
            <a:chOff x="4901475" y="4381500"/>
            <a:chExt cx="4629150" cy="1428750"/>
          </a:xfrm>
        </p:grpSpPr>
        <p:sp>
          <p:nvSpPr>
            <p:cNvPr id="7" name="Rectangle : coins arrondis 6">
              <a:extLst>
                <a:ext uri="{FF2B5EF4-FFF2-40B4-BE49-F238E27FC236}">
                  <a16:creationId xmlns:a16="http://schemas.microsoft.com/office/drawing/2014/main" id="{044E22A7-6E08-0145-EC33-77779283E681}"/>
                </a:ext>
              </a:extLst>
            </p:cNvPr>
            <p:cNvSpPr/>
            <p:nvPr/>
          </p:nvSpPr>
          <p:spPr>
            <a:xfrm rot="439884">
              <a:off x="4901475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Rectangle : avec coins rognés en diagonale 7">
              <a:extLst>
                <a:ext uri="{FF2B5EF4-FFF2-40B4-BE49-F238E27FC236}">
                  <a16:creationId xmlns:a16="http://schemas.microsoft.com/office/drawing/2014/main" id="{B85B7B64-207B-617D-BF84-736D4C98350E}"/>
                </a:ext>
              </a:extLst>
            </p:cNvPr>
            <p:cNvSpPr/>
            <p:nvPr/>
          </p:nvSpPr>
          <p:spPr>
            <a:xfrm>
              <a:off x="5130074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200" dirty="0"/>
                <a:t>Disponible pour septembre</a:t>
              </a:r>
            </a:p>
            <a:p>
              <a:endParaRPr lang="fr-FR" dirty="0"/>
            </a:p>
          </p:txBody>
        </p:sp>
      </p:grpSp>
      <p:grpSp>
        <p:nvGrpSpPr>
          <p:cNvPr id="9" name="Groupe 8">
            <a:extLst>
              <a:ext uri="{FF2B5EF4-FFF2-40B4-BE49-F238E27FC236}">
                <a16:creationId xmlns:a16="http://schemas.microsoft.com/office/drawing/2014/main" id="{C940A0F0-59A2-850C-9F90-D2EDE5D95346}"/>
              </a:ext>
            </a:extLst>
          </p:cNvPr>
          <p:cNvGrpSpPr/>
          <p:nvPr/>
        </p:nvGrpSpPr>
        <p:grpSpPr>
          <a:xfrm>
            <a:off x="-17801625" y="2794027"/>
            <a:ext cx="7911253" cy="4093437"/>
            <a:chOff x="5562600" y="4381500"/>
            <a:chExt cx="4629150" cy="1428750"/>
          </a:xfrm>
        </p:grpSpPr>
        <p:sp>
          <p:nvSpPr>
            <p:cNvPr id="11" name="Rectangle : coins arrondis 10">
              <a:extLst>
                <a:ext uri="{FF2B5EF4-FFF2-40B4-BE49-F238E27FC236}">
                  <a16:creationId xmlns:a16="http://schemas.microsoft.com/office/drawing/2014/main" id="{BC0207B9-B995-5F76-8F49-EE200C242263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" name="Rectangle : avec coins rognés en diagonale 11">
              <a:extLst>
                <a:ext uri="{FF2B5EF4-FFF2-40B4-BE49-F238E27FC236}">
                  <a16:creationId xmlns:a16="http://schemas.microsoft.com/office/drawing/2014/main" id="{AC35F31A-2ED7-B6F6-9BD2-4671F37AEDE8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200" dirty="0"/>
                <a:t>Disponibilité des données</a:t>
              </a:r>
            </a:p>
            <a:p>
              <a:endParaRPr lang="fr-FR" dirty="0"/>
            </a:p>
          </p:txBody>
        </p:sp>
      </p:grp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A98F7FEA-3559-4277-5770-167014F18797}"/>
              </a:ext>
            </a:extLst>
          </p:cNvPr>
          <p:cNvGrpSpPr/>
          <p:nvPr/>
        </p:nvGrpSpPr>
        <p:grpSpPr>
          <a:xfrm>
            <a:off x="-9495541" y="3335956"/>
            <a:ext cx="9296158" cy="3551508"/>
            <a:chOff x="5562600" y="4381500"/>
            <a:chExt cx="4629150" cy="1428750"/>
          </a:xfrm>
        </p:grpSpPr>
        <p:sp>
          <p:nvSpPr>
            <p:cNvPr id="17" name="Rectangle : coins arrondis 16">
              <a:extLst>
                <a:ext uri="{FF2B5EF4-FFF2-40B4-BE49-F238E27FC236}">
                  <a16:creationId xmlns:a16="http://schemas.microsoft.com/office/drawing/2014/main" id="{26F68318-5371-A500-9823-21BFEA12CE61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8" name="Rectangle : avec coins rognés en diagonale 17">
              <a:extLst>
                <a:ext uri="{FF2B5EF4-FFF2-40B4-BE49-F238E27FC236}">
                  <a16:creationId xmlns:a16="http://schemas.microsoft.com/office/drawing/2014/main" id="{EC6BF7B7-FF9A-14CE-C44D-D1FEA56470FE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200" dirty="0"/>
                <a:t>Réglementation</a:t>
              </a:r>
            </a:p>
            <a:p>
              <a:endParaRPr lang="fr-FR" dirty="0"/>
            </a:p>
          </p:txBody>
        </p:sp>
      </p:grp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03B88BF7-35FD-F1E0-83B8-BCCBAD7C9A24}"/>
              </a:ext>
            </a:extLst>
          </p:cNvPr>
          <p:cNvGrpSpPr/>
          <p:nvPr/>
        </p:nvGrpSpPr>
        <p:grpSpPr>
          <a:xfrm>
            <a:off x="4927600" y="1891416"/>
            <a:ext cx="6581206" cy="1107996"/>
            <a:chOff x="5562600" y="4381500"/>
            <a:chExt cx="4629150" cy="1428750"/>
          </a:xfrm>
        </p:grpSpPr>
        <p:sp>
          <p:nvSpPr>
            <p:cNvPr id="20" name="Rectangle : coins arrondis 19">
              <a:extLst>
                <a:ext uri="{FF2B5EF4-FFF2-40B4-BE49-F238E27FC236}">
                  <a16:creationId xmlns:a16="http://schemas.microsoft.com/office/drawing/2014/main" id="{19730702-7500-B3E8-9EFE-7627BFB01BB7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" name="Rectangle : avec coins rognés en diagonale 20">
              <a:extLst>
                <a:ext uri="{FF2B5EF4-FFF2-40B4-BE49-F238E27FC236}">
                  <a16:creationId xmlns:a16="http://schemas.microsoft.com/office/drawing/2014/main" id="{94A50CC0-007C-9A84-33F2-A71755F57402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200" dirty="0"/>
                <a:t>Disponible pour septembre</a:t>
              </a:r>
            </a:p>
            <a:p>
              <a:endParaRPr lang="fr-FR" dirty="0"/>
            </a:p>
          </p:txBody>
        </p:sp>
      </p:grpSp>
      <p:grpSp>
        <p:nvGrpSpPr>
          <p:cNvPr id="10" name="Groupe 9">
            <a:extLst>
              <a:ext uri="{FF2B5EF4-FFF2-40B4-BE49-F238E27FC236}">
                <a16:creationId xmlns:a16="http://schemas.microsoft.com/office/drawing/2014/main" id="{C646188A-A5D9-6C5B-59BA-22D1D1953B14}"/>
              </a:ext>
            </a:extLst>
          </p:cNvPr>
          <p:cNvGrpSpPr/>
          <p:nvPr/>
        </p:nvGrpSpPr>
        <p:grpSpPr>
          <a:xfrm>
            <a:off x="-3197623" y="9857214"/>
            <a:ext cx="10321890" cy="3785652"/>
            <a:chOff x="4270579" y="847492"/>
            <a:chExt cx="10321890" cy="3785652"/>
          </a:xfrm>
        </p:grpSpPr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45E42E05-95EF-DB55-A63E-25779F12B35A}"/>
                </a:ext>
              </a:extLst>
            </p:cNvPr>
            <p:cNvSpPr txBox="1"/>
            <p:nvPr/>
          </p:nvSpPr>
          <p:spPr>
            <a:xfrm>
              <a:off x="4270579" y="847492"/>
              <a:ext cx="10162478" cy="3785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0" b="1" dirty="0">
                  <a:solidFill>
                    <a:schemeClr val="accent1">
                      <a:lumMod val="75000"/>
                    </a:schemeClr>
                  </a:solidFill>
                  <a:cs typeface="ADLaM Display" panose="020F0502020204030204" pitchFamily="34" charset="0"/>
                </a:rPr>
                <a:t>Stratégie de résolution</a:t>
              </a:r>
            </a:p>
          </p:txBody>
        </p:sp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7C1B77F9-40CD-649E-16C9-2A303D8AED14}"/>
                </a:ext>
              </a:extLst>
            </p:cNvPr>
            <p:cNvSpPr txBox="1"/>
            <p:nvPr/>
          </p:nvSpPr>
          <p:spPr>
            <a:xfrm>
              <a:off x="4429991" y="847492"/>
              <a:ext cx="10162478" cy="3785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DLaM Display" panose="020F0502020204030204" pitchFamily="34" charset="0"/>
                </a:rPr>
                <a:t>Stratégie de résolution</a:t>
              </a:r>
            </a:p>
          </p:txBody>
        </p:sp>
      </p:grpSp>
      <p:pic>
        <p:nvPicPr>
          <p:cNvPr id="16" name="Image 15" descr="Une image contenant dessin humoristique, animation japonaise, illustration, Dessin animé&#10;&#10;Le contenu généré par l’IA peut être incorrect.">
            <a:extLst>
              <a:ext uri="{FF2B5EF4-FFF2-40B4-BE49-F238E27FC236}">
                <a16:creationId xmlns:a16="http://schemas.microsoft.com/office/drawing/2014/main" id="{BC843DF2-A369-DEF5-D449-9A09A64880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7072" y="-6107450"/>
            <a:ext cx="5734050" cy="573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5039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>
          <a:gsLst>
            <a:gs pos="0">
              <a:schemeClr val="accent5">
                <a:lumMod val="20000"/>
                <a:lumOff val="80000"/>
              </a:schemeClr>
            </a:gs>
            <a:gs pos="74000">
              <a:schemeClr val="accent1">
                <a:lumMod val="20000"/>
                <a:lumOff val="80000"/>
              </a:schemeClr>
            </a:gs>
            <a:gs pos="83000">
              <a:schemeClr val="tx2">
                <a:lumMod val="10000"/>
                <a:lumOff val="90000"/>
              </a:schemeClr>
            </a:gs>
            <a:gs pos="100000">
              <a:schemeClr val="accent5">
                <a:lumMod val="20000"/>
                <a:lumOff val="8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A82D128-3641-47A9-FF9B-543EA054B2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4A14395-3F0D-257A-4C52-B6C52FA5A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Analyse du besoin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04B7E8E-18B0-7E88-97AC-8BA7585CE9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0" y="1825625"/>
            <a:ext cx="9067800" cy="4351338"/>
          </a:xfrm>
        </p:spPr>
        <p:txBody>
          <a:bodyPr>
            <a:normAutofit/>
          </a:bodyPr>
          <a:lstStyle/>
          <a:p>
            <a:r>
              <a:rPr lang="fr-FR" dirty="0"/>
              <a:t>LES CONTRAINTES : COÛT, DELAI, COMPLÉXITÉ</a:t>
            </a:r>
          </a:p>
          <a:p>
            <a:r>
              <a:rPr lang="fr-FR" dirty="0"/>
              <a:t>POINTS DE VIGILANCE : RÉGLEMENTATION, RGPD, IA ACT, CGU API</a:t>
            </a:r>
          </a:p>
          <a:p>
            <a:endParaRPr lang="fr-FR" dirty="0"/>
          </a:p>
          <a:p>
            <a:r>
              <a:rPr lang="fr-FR" dirty="0"/>
              <a:t>CONCLUSION SUR LA FAISABILITÉ : DÉLAIS COURT</a:t>
            </a:r>
          </a:p>
          <a:p>
            <a:endParaRPr lang="fr-FR" dirty="0"/>
          </a:p>
        </p:txBody>
      </p:sp>
      <p:pic>
        <p:nvPicPr>
          <p:cNvPr id="5" name="Image 4" descr="Une image contenant dessin humoristique, dessin, illustration, Dessin animé&#10;&#10;Le contenu généré par l’IA peut être incorrect.">
            <a:extLst>
              <a:ext uri="{FF2B5EF4-FFF2-40B4-BE49-F238E27FC236}">
                <a16:creationId xmlns:a16="http://schemas.microsoft.com/office/drawing/2014/main" id="{DDE21BE1-EF58-C7FC-71B5-1BDA57BB88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9384" y="3429000"/>
            <a:ext cx="3458464" cy="3458464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104C0F67-D82D-50DC-4936-95EA7E92953F}"/>
              </a:ext>
            </a:extLst>
          </p:cNvPr>
          <p:cNvSpPr txBox="1"/>
          <p:nvPr/>
        </p:nvSpPr>
        <p:spPr>
          <a:xfrm>
            <a:off x="5292945" y="735518"/>
            <a:ext cx="84271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/>
              <a:t>Contraintes et points de vigilance</a:t>
            </a:r>
          </a:p>
        </p:txBody>
      </p:sp>
    </p:spTree>
    <p:extLst>
      <p:ext uri="{BB962C8B-B14F-4D97-AF65-F5344CB8AC3E}">
        <p14:creationId xmlns:p14="http://schemas.microsoft.com/office/powerpoint/2010/main" val="40504377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9ABD9C1-F4D3-67C8-192B-EFBFB94439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 descr="Une image contenant dessin humoristique, animation japonaise, illustration, Dessin animé&#10;&#10;Le contenu généré par l’IA peut être incorrect.">
            <a:extLst>
              <a:ext uri="{FF2B5EF4-FFF2-40B4-BE49-F238E27FC236}">
                <a16:creationId xmlns:a16="http://schemas.microsoft.com/office/drawing/2014/main" id="{105E8136-21B7-7255-312B-627BAA0BBD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6454140" y="1120140"/>
            <a:ext cx="5737860" cy="5737860"/>
          </a:xfrm>
          <a:prstGeom prst="rect">
            <a:avLst/>
          </a:prstGeom>
        </p:spPr>
      </p:pic>
      <p:grpSp>
        <p:nvGrpSpPr>
          <p:cNvPr id="16" name="Groupe 15">
            <a:extLst>
              <a:ext uri="{FF2B5EF4-FFF2-40B4-BE49-F238E27FC236}">
                <a16:creationId xmlns:a16="http://schemas.microsoft.com/office/drawing/2014/main" id="{18DC3FC6-AB37-A7DE-987C-47B36FD5FFC5}"/>
              </a:ext>
            </a:extLst>
          </p:cNvPr>
          <p:cNvGrpSpPr/>
          <p:nvPr/>
        </p:nvGrpSpPr>
        <p:grpSpPr>
          <a:xfrm>
            <a:off x="183197" y="1764774"/>
            <a:ext cx="10321890" cy="3785652"/>
            <a:chOff x="4270579" y="847492"/>
            <a:chExt cx="10321890" cy="3785652"/>
          </a:xfrm>
        </p:grpSpPr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8A603044-BB17-D14A-46F6-305D377EDE90}"/>
                </a:ext>
              </a:extLst>
            </p:cNvPr>
            <p:cNvSpPr txBox="1"/>
            <p:nvPr/>
          </p:nvSpPr>
          <p:spPr>
            <a:xfrm>
              <a:off x="4270579" y="847492"/>
              <a:ext cx="10162478" cy="3785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0" b="1" dirty="0">
                  <a:solidFill>
                    <a:schemeClr val="accent1">
                      <a:lumMod val="75000"/>
                    </a:schemeClr>
                  </a:solidFill>
                  <a:cs typeface="ADLaM Display" panose="020F0502020204030204" pitchFamily="34" charset="0"/>
                </a:rPr>
                <a:t>Stratégie de résolution</a:t>
              </a:r>
            </a:p>
          </p:txBody>
        </p:sp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6C3F5BF9-C851-B287-3026-51BA9E5E6F51}"/>
                </a:ext>
              </a:extLst>
            </p:cNvPr>
            <p:cNvSpPr txBox="1"/>
            <p:nvPr/>
          </p:nvSpPr>
          <p:spPr>
            <a:xfrm>
              <a:off x="4429991" y="847492"/>
              <a:ext cx="10162478" cy="3785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DLaM Display" panose="020F0502020204030204" pitchFamily="34" charset="0"/>
                </a:rPr>
                <a:t>Stratégie de résolution</a:t>
              </a:r>
            </a:p>
          </p:txBody>
        </p:sp>
      </p:grpSp>
      <p:grpSp>
        <p:nvGrpSpPr>
          <p:cNvPr id="2" name="Groupe 1">
            <a:extLst>
              <a:ext uri="{FF2B5EF4-FFF2-40B4-BE49-F238E27FC236}">
                <a16:creationId xmlns:a16="http://schemas.microsoft.com/office/drawing/2014/main" id="{6FCE0DED-F5D3-D2A7-C1FC-7347FADD7FDF}"/>
              </a:ext>
            </a:extLst>
          </p:cNvPr>
          <p:cNvGrpSpPr/>
          <p:nvPr/>
        </p:nvGrpSpPr>
        <p:grpSpPr>
          <a:xfrm>
            <a:off x="3451860" y="-4606110"/>
            <a:ext cx="7821929" cy="2640150"/>
            <a:chOff x="5562600" y="4381500"/>
            <a:chExt cx="4629150" cy="1428750"/>
          </a:xfrm>
        </p:grpSpPr>
        <p:sp>
          <p:nvSpPr>
            <p:cNvPr id="3" name="Rectangle : coins arrondis 2">
              <a:extLst>
                <a:ext uri="{FF2B5EF4-FFF2-40B4-BE49-F238E27FC236}">
                  <a16:creationId xmlns:a16="http://schemas.microsoft.com/office/drawing/2014/main" id="{A449B406-B4CE-D4A5-4FB2-0768BB398B13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" name="Rectangle : avec coins rognés en diagonale 3">
              <a:extLst>
                <a:ext uri="{FF2B5EF4-FFF2-40B4-BE49-F238E27FC236}">
                  <a16:creationId xmlns:a16="http://schemas.microsoft.com/office/drawing/2014/main" id="{CC870B4F-DCC8-6179-075E-DAA0825F8335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dirty="0"/>
                <a:t>Comment identifier ce qui plait et ce qui déplait ?</a:t>
              </a:r>
            </a:p>
            <a:p>
              <a:pPr>
                <a:buFont typeface="Wingdings" pitchFamily="2" charset="2"/>
                <a:buChar char="è"/>
              </a:pPr>
              <a:r>
                <a:rPr lang="fr-FR" dirty="0"/>
                <a:t>Analyse de sentiments : permet d’identifier les commentaires positifs, négatifs et neutres</a:t>
              </a:r>
            </a:p>
            <a:p>
              <a:r>
                <a:rPr lang="fr-FR" dirty="0"/>
                <a:t>Comment découvrir de nouvelles idées</a:t>
              </a:r>
            </a:p>
            <a:p>
              <a:pPr>
                <a:buFont typeface="Wingdings" pitchFamily="2" charset="2"/>
                <a:buChar char="è"/>
              </a:pPr>
              <a:r>
                <a:rPr lang="fr-FR" dirty="0"/>
                <a:t>Topic modeling : identifier les sujets principaux</a:t>
              </a:r>
            </a:p>
            <a:p>
              <a:endParaRPr lang="fr-FR" dirty="0"/>
            </a:p>
            <a:p>
              <a:r>
                <a:rPr lang="fr-FR" dirty="0"/>
                <a:t>Ce qui demande dans le premier cas un jeu de données similaire labelisé pour l’entrainement d’un modèle.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202993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6D9D034-198E-230A-89C6-BD8648F81F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e 15">
            <a:extLst>
              <a:ext uri="{FF2B5EF4-FFF2-40B4-BE49-F238E27FC236}">
                <a16:creationId xmlns:a16="http://schemas.microsoft.com/office/drawing/2014/main" id="{CF74F529-4057-8120-FAF5-DDDE6DEF17BC}"/>
              </a:ext>
            </a:extLst>
          </p:cNvPr>
          <p:cNvGrpSpPr/>
          <p:nvPr/>
        </p:nvGrpSpPr>
        <p:grpSpPr>
          <a:xfrm>
            <a:off x="0" y="-5805"/>
            <a:ext cx="10258515" cy="1206135"/>
            <a:chOff x="4270579" y="840966"/>
            <a:chExt cx="10258515" cy="1355720"/>
          </a:xfrm>
        </p:grpSpPr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75631E92-1B73-25FC-AC02-AF6C9AC47821}"/>
                </a:ext>
              </a:extLst>
            </p:cNvPr>
            <p:cNvSpPr txBox="1"/>
            <p:nvPr/>
          </p:nvSpPr>
          <p:spPr>
            <a:xfrm>
              <a:off x="4270579" y="847492"/>
              <a:ext cx="10162478" cy="13491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7200" b="1" dirty="0">
                  <a:solidFill>
                    <a:schemeClr val="accent1">
                      <a:lumMod val="75000"/>
                    </a:schemeClr>
                  </a:solidFill>
                  <a:cs typeface="ADLaM Display" panose="020F0502020204030204" pitchFamily="34" charset="0"/>
                </a:rPr>
                <a:t>Stratégie de résolution</a:t>
              </a:r>
            </a:p>
          </p:txBody>
        </p:sp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6235507F-8B5C-D0FA-65E3-74E95207F736}"/>
                </a:ext>
              </a:extLst>
            </p:cNvPr>
            <p:cNvSpPr txBox="1"/>
            <p:nvPr/>
          </p:nvSpPr>
          <p:spPr>
            <a:xfrm>
              <a:off x="4366616" y="840966"/>
              <a:ext cx="10162478" cy="13491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72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DLaM Display" panose="020F0502020204030204" pitchFamily="34" charset="0"/>
                </a:rPr>
                <a:t>Stratégie de résolution</a:t>
              </a:r>
            </a:p>
          </p:txBody>
        </p:sp>
      </p:grpSp>
      <p:grpSp>
        <p:nvGrpSpPr>
          <p:cNvPr id="2" name="Groupe 1">
            <a:extLst>
              <a:ext uri="{FF2B5EF4-FFF2-40B4-BE49-F238E27FC236}">
                <a16:creationId xmlns:a16="http://schemas.microsoft.com/office/drawing/2014/main" id="{DED284DE-9040-585B-6B5A-F1461FA8BE37}"/>
              </a:ext>
            </a:extLst>
          </p:cNvPr>
          <p:cNvGrpSpPr/>
          <p:nvPr/>
        </p:nvGrpSpPr>
        <p:grpSpPr>
          <a:xfrm>
            <a:off x="1257300" y="1200330"/>
            <a:ext cx="10355579" cy="5063310"/>
            <a:chOff x="5562600" y="4381500"/>
            <a:chExt cx="4629150" cy="1428750"/>
          </a:xfrm>
        </p:grpSpPr>
        <p:sp>
          <p:nvSpPr>
            <p:cNvPr id="3" name="Rectangle : coins arrondis 2">
              <a:extLst>
                <a:ext uri="{FF2B5EF4-FFF2-40B4-BE49-F238E27FC236}">
                  <a16:creationId xmlns:a16="http://schemas.microsoft.com/office/drawing/2014/main" id="{D5B3D6E9-9745-04D2-69B6-C51CB5FD94B6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" name="Rectangle : avec coins rognés en diagonale 3">
              <a:extLst>
                <a:ext uri="{FF2B5EF4-FFF2-40B4-BE49-F238E27FC236}">
                  <a16:creationId xmlns:a16="http://schemas.microsoft.com/office/drawing/2014/main" id="{559E6089-4081-694B-31E5-8D631F3D5E89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dirty="0"/>
                <a:t>Comment identifier ce qui plait et ce qui déplait ?</a:t>
              </a:r>
            </a:p>
            <a:p>
              <a:pPr>
                <a:buFont typeface="Wingdings" pitchFamily="2" charset="2"/>
                <a:buChar char="è"/>
              </a:pPr>
              <a:r>
                <a:rPr lang="fr-FR" dirty="0"/>
                <a:t>Analyse de sentiments : permet d’identifier les commentaires positifs, négatifs et neutres</a:t>
              </a:r>
            </a:p>
            <a:p>
              <a:r>
                <a:rPr lang="fr-FR" dirty="0"/>
                <a:t>Comment découvrir de nouvelles idées</a:t>
              </a:r>
            </a:p>
            <a:p>
              <a:pPr>
                <a:buFont typeface="Wingdings" pitchFamily="2" charset="2"/>
                <a:buChar char="è"/>
              </a:pPr>
              <a:r>
                <a:rPr lang="fr-FR" dirty="0"/>
                <a:t>Topic modeling : identifier les sujets principaux</a:t>
              </a:r>
            </a:p>
            <a:p>
              <a:endParaRPr lang="fr-FR" dirty="0"/>
            </a:p>
            <a:p>
              <a:r>
                <a:rPr lang="fr-FR" dirty="0"/>
                <a:t>Ce qui demande dans le premier cas un jeu de données similaire labelisé pour l’entrainement d’un modèle. </a:t>
              </a:r>
            </a:p>
          </p:txBody>
        </p:sp>
      </p:grpSp>
      <p:pic>
        <p:nvPicPr>
          <p:cNvPr id="10" name="Image 9" descr="Une image contenant dessin humoristique, animation japonaise, illustration, Dessin animé&#10;&#10;Le contenu généré par l’IA peut être incorrect.">
            <a:extLst>
              <a:ext uri="{FF2B5EF4-FFF2-40B4-BE49-F238E27FC236}">
                <a16:creationId xmlns:a16="http://schemas.microsoft.com/office/drawing/2014/main" id="{2022FDC9-5B02-C899-C40F-BEEA255C26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54780"/>
            <a:ext cx="2903220" cy="2903220"/>
          </a:xfrm>
          <a:prstGeom prst="rect">
            <a:avLst/>
          </a:prstGeom>
        </p:spPr>
      </p:pic>
      <p:grpSp>
        <p:nvGrpSpPr>
          <p:cNvPr id="5" name="Groupe 4">
            <a:extLst>
              <a:ext uri="{FF2B5EF4-FFF2-40B4-BE49-F238E27FC236}">
                <a16:creationId xmlns:a16="http://schemas.microsoft.com/office/drawing/2014/main" id="{B4550712-A8B2-A256-1604-3D627E9BE4AC}"/>
              </a:ext>
            </a:extLst>
          </p:cNvPr>
          <p:cNvGrpSpPr/>
          <p:nvPr/>
        </p:nvGrpSpPr>
        <p:grpSpPr>
          <a:xfrm>
            <a:off x="13653950" y="0"/>
            <a:ext cx="10258515" cy="1214654"/>
            <a:chOff x="4333954" y="847492"/>
            <a:chExt cx="10258515" cy="1365296"/>
          </a:xfrm>
        </p:grpSpPr>
        <p:sp>
          <p:nvSpPr>
            <p:cNvPr id="6" name="ZoneTexte 5">
              <a:extLst>
                <a:ext uri="{FF2B5EF4-FFF2-40B4-BE49-F238E27FC236}">
                  <a16:creationId xmlns:a16="http://schemas.microsoft.com/office/drawing/2014/main" id="{F414235F-1C45-579D-6E32-14C6B1315F81}"/>
                </a:ext>
              </a:extLst>
            </p:cNvPr>
            <p:cNvSpPr txBox="1"/>
            <p:nvPr/>
          </p:nvSpPr>
          <p:spPr>
            <a:xfrm>
              <a:off x="4333954" y="863594"/>
              <a:ext cx="10162478" cy="13491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7200" b="1" dirty="0">
                  <a:solidFill>
                    <a:schemeClr val="accent1">
                      <a:lumMod val="75000"/>
                    </a:schemeClr>
                  </a:solidFill>
                  <a:cs typeface="ADLaM Display" panose="020F0502020204030204" pitchFamily="34" charset="0"/>
                </a:rPr>
                <a:t>Technologies et outils</a:t>
              </a:r>
            </a:p>
          </p:txBody>
        </p:sp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6B994192-4CD5-0A41-9D54-DF0369CB5838}"/>
                </a:ext>
              </a:extLst>
            </p:cNvPr>
            <p:cNvSpPr txBox="1"/>
            <p:nvPr/>
          </p:nvSpPr>
          <p:spPr>
            <a:xfrm>
              <a:off x="4429991" y="847492"/>
              <a:ext cx="10162478" cy="13491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72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DLaM Display" panose="020F0502020204030204" pitchFamily="34" charset="0"/>
                </a:rPr>
                <a:t>Technologies et outils</a:t>
              </a:r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id="{540718FB-EDD1-2716-F297-B0AD0DAB733B}"/>
              </a:ext>
            </a:extLst>
          </p:cNvPr>
          <p:cNvGrpSpPr/>
          <p:nvPr/>
        </p:nvGrpSpPr>
        <p:grpSpPr>
          <a:xfrm>
            <a:off x="2610212" y="-4801392"/>
            <a:ext cx="7552266" cy="3082998"/>
            <a:chOff x="5562600" y="4381500"/>
            <a:chExt cx="4629150" cy="1428750"/>
          </a:xfrm>
        </p:grpSpPr>
        <p:sp>
          <p:nvSpPr>
            <p:cNvPr id="9" name="Rectangle : coins arrondis 8">
              <a:extLst>
                <a:ext uri="{FF2B5EF4-FFF2-40B4-BE49-F238E27FC236}">
                  <a16:creationId xmlns:a16="http://schemas.microsoft.com/office/drawing/2014/main" id="{6F6DFE25-9C27-3DA0-E6C3-876EEA83FBDB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" name="Rectangle : avec coins rognés en diagonale 10">
              <a:extLst>
                <a:ext uri="{FF2B5EF4-FFF2-40B4-BE49-F238E27FC236}">
                  <a16:creationId xmlns:a16="http://schemas.microsoft.com/office/drawing/2014/main" id="{569868B0-93EB-1F7A-ABD2-71EB0DB32B2A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dirty="0"/>
                <a:t>COMPATIBILITÉ</a:t>
              </a:r>
            </a:p>
            <a:p>
              <a:r>
                <a:rPr lang="fr-FR" dirty="0"/>
                <a:t>COUTS : tous gratuits</a:t>
              </a:r>
            </a:p>
            <a:p>
              <a:r>
                <a:rPr lang="fr-FR" dirty="0"/>
                <a:t>PERFORMANCE : </a:t>
              </a:r>
              <a:r>
                <a:rPr lang="fr-FR" dirty="0" err="1"/>
                <a:t>spacy</a:t>
              </a:r>
              <a:r>
                <a:rPr lang="fr-FR" dirty="0"/>
                <a:t> rapidité et adapté au français, </a:t>
              </a:r>
              <a:r>
                <a:rPr lang="fr-FR" dirty="0" err="1"/>
                <a:t>gensim</a:t>
              </a:r>
              <a:r>
                <a:rPr lang="fr-FR" dirty="0"/>
                <a:t> librairie spécialisée, </a:t>
              </a:r>
              <a:r>
                <a:rPr lang="fr-FR" dirty="0" err="1"/>
                <a:t>hugging</a:t>
              </a:r>
              <a:r>
                <a:rPr lang="fr-FR" dirty="0"/>
                <a:t> face </a:t>
              </a:r>
              <a:r>
                <a:rPr lang="fr-FR" dirty="0" err="1"/>
                <a:t>accéssibilité</a:t>
              </a:r>
              <a:r>
                <a:rPr lang="fr-FR" dirty="0"/>
                <a:t> aux modèles sans les télécharger</a:t>
              </a:r>
            </a:p>
            <a:p>
              <a:r>
                <a:rPr lang="fr-FR" dirty="0"/>
                <a:t>MAINTENABILITÉ</a:t>
              </a:r>
            </a:p>
            <a:p>
              <a:r>
                <a:rPr lang="fr-FR" dirty="0"/>
                <a:t>Python, </a:t>
              </a:r>
              <a:r>
                <a:rPr lang="fr-FR" dirty="0" err="1"/>
                <a:t>mongoDB</a:t>
              </a:r>
              <a:r>
                <a:rPr lang="fr-FR" dirty="0"/>
                <a:t>, </a:t>
              </a:r>
              <a:r>
                <a:rPr lang="fr-FR" dirty="0" err="1"/>
                <a:t>pymongo</a:t>
              </a:r>
              <a:r>
                <a:rPr lang="fr-FR" dirty="0"/>
                <a:t>, docker, </a:t>
              </a:r>
              <a:r>
                <a:rPr lang="fr-FR" dirty="0" err="1"/>
                <a:t>prefect</a:t>
              </a:r>
              <a:r>
                <a:rPr lang="fr-FR" dirty="0"/>
                <a:t>, </a:t>
              </a:r>
              <a:r>
                <a:rPr lang="fr-FR" dirty="0" err="1"/>
                <a:t>streamlit</a:t>
              </a:r>
              <a:r>
                <a:rPr lang="fr-FR" dirty="0"/>
                <a:t>, redis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190741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1AF80F2-0FCA-7F39-D852-D5EBCD8F6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Stratégie de résolution du problème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EAF2636-EAAB-93F6-2E41-6FEBD0CE3D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/>
              <a:t>Comment identifier ce qui plait et ce qui déplait ?</a:t>
            </a:r>
          </a:p>
          <a:p>
            <a:pPr>
              <a:buFont typeface="Wingdings" pitchFamily="2" charset="2"/>
              <a:buChar char="è"/>
            </a:pPr>
            <a:r>
              <a:rPr lang="fr-FR" dirty="0"/>
              <a:t>Analyse de sentiments : permet d’identifier les commentaires positifs, négatifs et neutres</a:t>
            </a:r>
          </a:p>
          <a:p>
            <a:pPr marL="0" indent="0">
              <a:buNone/>
            </a:pPr>
            <a:r>
              <a:rPr lang="fr-FR" dirty="0"/>
              <a:t>Comment découvrir de nouvelles idées</a:t>
            </a:r>
          </a:p>
          <a:p>
            <a:pPr>
              <a:buFont typeface="Wingdings" pitchFamily="2" charset="2"/>
              <a:buChar char="è"/>
            </a:pPr>
            <a:r>
              <a:rPr lang="fr-FR" dirty="0"/>
              <a:t>Topic modeling : identifier les sujets principaux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/>
              <a:t>Ce qui demande dans le premier cas un jeu de données similaire labelisé pour l’entrainement d’un modèle. </a:t>
            </a:r>
          </a:p>
        </p:txBody>
      </p:sp>
    </p:spTree>
    <p:extLst>
      <p:ext uri="{BB962C8B-B14F-4D97-AF65-F5344CB8AC3E}">
        <p14:creationId xmlns:p14="http://schemas.microsoft.com/office/powerpoint/2010/main" val="4877274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06C4E3F-EA71-486E-816E-DA3B0123FF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e 15">
            <a:extLst>
              <a:ext uri="{FF2B5EF4-FFF2-40B4-BE49-F238E27FC236}">
                <a16:creationId xmlns:a16="http://schemas.microsoft.com/office/drawing/2014/main" id="{78C7A213-FB52-9BBD-898F-A30CDE31A816}"/>
              </a:ext>
            </a:extLst>
          </p:cNvPr>
          <p:cNvGrpSpPr/>
          <p:nvPr/>
        </p:nvGrpSpPr>
        <p:grpSpPr>
          <a:xfrm>
            <a:off x="63375" y="1"/>
            <a:ext cx="10258515" cy="1214654"/>
            <a:chOff x="4333954" y="847492"/>
            <a:chExt cx="10258515" cy="1365296"/>
          </a:xfrm>
        </p:grpSpPr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5166E105-4F55-94D8-EACA-2DDCC68E666F}"/>
                </a:ext>
              </a:extLst>
            </p:cNvPr>
            <p:cNvSpPr txBox="1"/>
            <p:nvPr/>
          </p:nvSpPr>
          <p:spPr>
            <a:xfrm>
              <a:off x="4333954" y="863594"/>
              <a:ext cx="10162478" cy="13491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7200" b="1" dirty="0">
                  <a:solidFill>
                    <a:schemeClr val="accent1">
                      <a:lumMod val="75000"/>
                    </a:schemeClr>
                  </a:solidFill>
                  <a:cs typeface="ADLaM Display" panose="020F0502020204030204" pitchFamily="34" charset="0"/>
                </a:rPr>
                <a:t>Technologies et outils</a:t>
              </a:r>
            </a:p>
          </p:txBody>
        </p:sp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58498461-3534-41F2-40AF-D2425804606B}"/>
                </a:ext>
              </a:extLst>
            </p:cNvPr>
            <p:cNvSpPr txBox="1"/>
            <p:nvPr/>
          </p:nvSpPr>
          <p:spPr>
            <a:xfrm>
              <a:off x="4429991" y="847492"/>
              <a:ext cx="10162478" cy="13491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72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DLaM Display" panose="020F0502020204030204" pitchFamily="34" charset="0"/>
                </a:rPr>
                <a:t>Technologies et outils</a:t>
              </a:r>
            </a:p>
          </p:txBody>
        </p:sp>
      </p:grpSp>
      <p:grpSp>
        <p:nvGrpSpPr>
          <p:cNvPr id="2" name="Groupe 1">
            <a:extLst>
              <a:ext uri="{FF2B5EF4-FFF2-40B4-BE49-F238E27FC236}">
                <a16:creationId xmlns:a16="http://schemas.microsoft.com/office/drawing/2014/main" id="{A9767EA8-A8DD-24EB-006D-AE89F2CA1385}"/>
              </a:ext>
            </a:extLst>
          </p:cNvPr>
          <p:cNvGrpSpPr/>
          <p:nvPr/>
        </p:nvGrpSpPr>
        <p:grpSpPr>
          <a:xfrm>
            <a:off x="1257300" y="1200330"/>
            <a:ext cx="10355579" cy="5063310"/>
            <a:chOff x="5562600" y="4381500"/>
            <a:chExt cx="4629150" cy="1428750"/>
          </a:xfrm>
        </p:grpSpPr>
        <p:sp>
          <p:nvSpPr>
            <p:cNvPr id="3" name="Rectangle : coins arrondis 2">
              <a:extLst>
                <a:ext uri="{FF2B5EF4-FFF2-40B4-BE49-F238E27FC236}">
                  <a16:creationId xmlns:a16="http://schemas.microsoft.com/office/drawing/2014/main" id="{077F0E81-01C8-23CD-0EC4-CD349F485FD5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" name="Rectangle : avec coins rognés en diagonale 3">
              <a:extLst>
                <a:ext uri="{FF2B5EF4-FFF2-40B4-BE49-F238E27FC236}">
                  <a16:creationId xmlns:a16="http://schemas.microsoft.com/office/drawing/2014/main" id="{BB2AD148-8DC1-EA33-DE94-4BF539DEE827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dirty="0"/>
                <a:t>COMPATIBILITÉ</a:t>
              </a:r>
            </a:p>
            <a:p>
              <a:r>
                <a:rPr lang="fr-FR" dirty="0"/>
                <a:t>COUTS : tous gratuits</a:t>
              </a:r>
            </a:p>
            <a:p>
              <a:r>
                <a:rPr lang="fr-FR" dirty="0"/>
                <a:t>PERFORMANCE : </a:t>
              </a:r>
              <a:r>
                <a:rPr lang="fr-FR" dirty="0" err="1"/>
                <a:t>spacy</a:t>
              </a:r>
              <a:r>
                <a:rPr lang="fr-FR" dirty="0"/>
                <a:t> rapidité et adapté au français, </a:t>
              </a:r>
              <a:r>
                <a:rPr lang="fr-FR" dirty="0" err="1"/>
                <a:t>gensim</a:t>
              </a:r>
              <a:r>
                <a:rPr lang="fr-FR" dirty="0"/>
                <a:t> librairie spécialisée, </a:t>
              </a:r>
              <a:r>
                <a:rPr lang="fr-FR" dirty="0" err="1"/>
                <a:t>hugging</a:t>
              </a:r>
              <a:r>
                <a:rPr lang="fr-FR" dirty="0"/>
                <a:t> face </a:t>
              </a:r>
              <a:r>
                <a:rPr lang="fr-FR" dirty="0" err="1"/>
                <a:t>accéssibilité</a:t>
              </a:r>
              <a:r>
                <a:rPr lang="fr-FR" dirty="0"/>
                <a:t> aux modèles sans les télécharger</a:t>
              </a:r>
            </a:p>
            <a:p>
              <a:r>
                <a:rPr lang="fr-FR" dirty="0"/>
                <a:t>MAINTENABILITÉ</a:t>
              </a:r>
            </a:p>
            <a:p>
              <a:r>
                <a:rPr lang="fr-FR" dirty="0"/>
                <a:t>Python, </a:t>
              </a:r>
              <a:r>
                <a:rPr lang="fr-FR" dirty="0" err="1"/>
                <a:t>mongoDB</a:t>
              </a:r>
              <a:r>
                <a:rPr lang="fr-FR" dirty="0"/>
                <a:t>, </a:t>
              </a:r>
              <a:r>
                <a:rPr lang="fr-FR" dirty="0" err="1"/>
                <a:t>pymongo</a:t>
              </a:r>
              <a:r>
                <a:rPr lang="fr-FR" dirty="0"/>
                <a:t>, docker, </a:t>
              </a:r>
              <a:r>
                <a:rPr lang="fr-FR" dirty="0" err="1"/>
                <a:t>prefect</a:t>
              </a:r>
              <a:r>
                <a:rPr lang="fr-FR" dirty="0"/>
                <a:t>, </a:t>
              </a:r>
              <a:r>
                <a:rPr lang="fr-FR" dirty="0" err="1"/>
                <a:t>streamlit</a:t>
              </a:r>
              <a:r>
                <a:rPr lang="fr-FR" dirty="0"/>
                <a:t>, redis</a:t>
              </a:r>
            </a:p>
          </p:txBody>
        </p:sp>
      </p:grpSp>
      <p:pic>
        <p:nvPicPr>
          <p:cNvPr id="10" name="Image 9" descr="Une image contenant dessin humoristique, animation japonaise, illustration, Dessin animé&#10;&#10;Le contenu généré par l’IA peut être incorrect.">
            <a:extLst>
              <a:ext uri="{FF2B5EF4-FFF2-40B4-BE49-F238E27FC236}">
                <a16:creationId xmlns:a16="http://schemas.microsoft.com/office/drawing/2014/main" id="{826302E7-D46A-3C23-7E32-A463A47584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54780"/>
            <a:ext cx="2903220" cy="2903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7538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5217A6D8-60A3-9878-7F4D-E53E23EE18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05316C5-6D8C-6D24-63E8-99F35185EA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Technologie et outils sélectionnées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A55F226-EA0E-285C-DE28-36775F2499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COMPATIBILITÉ</a:t>
            </a:r>
          </a:p>
          <a:p>
            <a:r>
              <a:rPr lang="fr-FR" dirty="0"/>
              <a:t>COUTS : tous gratuits</a:t>
            </a:r>
          </a:p>
          <a:p>
            <a:r>
              <a:rPr lang="fr-FR" dirty="0"/>
              <a:t>PERFORMANCE : </a:t>
            </a:r>
            <a:r>
              <a:rPr lang="fr-FR" dirty="0" err="1"/>
              <a:t>spacy</a:t>
            </a:r>
            <a:r>
              <a:rPr lang="fr-FR" dirty="0"/>
              <a:t> rapidité et adapté au français, </a:t>
            </a:r>
            <a:r>
              <a:rPr lang="fr-FR" dirty="0" err="1"/>
              <a:t>gensim</a:t>
            </a:r>
            <a:r>
              <a:rPr lang="fr-FR" dirty="0"/>
              <a:t> librairie spécialisée, </a:t>
            </a:r>
            <a:r>
              <a:rPr lang="fr-FR" dirty="0" err="1"/>
              <a:t>hugging</a:t>
            </a:r>
            <a:r>
              <a:rPr lang="fr-FR" dirty="0"/>
              <a:t> face </a:t>
            </a:r>
            <a:r>
              <a:rPr lang="fr-FR" dirty="0" err="1"/>
              <a:t>accéssibilité</a:t>
            </a:r>
            <a:r>
              <a:rPr lang="fr-FR" dirty="0"/>
              <a:t> aux modèles sans les télécharger</a:t>
            </a:r>
          </a:p>
          <a:p>
            <a:r>
              <a:rPr lang="fr-FR" dirty="0"/>
              <a:t>MAINTENABILITÉ</a:t>
            </a:r>
          </a:p>
          <a:p>
            <a:r>
              <a:rPr lang="fr-FR" dirty="0"/>
              <a:t>Python, </a:t>
            </a:r>
            <a:r>
              <a:rPr lang="fr-FR" dirty="0" err="1"/>
              <a:t>mongoDB</a:t>
            </a:r>
            <a:r>
              <a:rPr lang="fr-FR" dirty="0"/>
              <a:t>, </a:t>
            </a:r>
            <a:r>
              <a:rPr lang="fr-FR" dirty="0" err="1"/>
              <a:t>pymongo</a:t>
            </a:r>
            <a:r>
              <a:rPr lang="fr-FR" dirty="0"/>
              <a:t>, docker, </a:t>
            </a:r>
            <a:r>
              <a:rPr lang="fr-FR" dirty="0" err="1"/>
              <a:t>prefect</a:t>
            </a:r>
            <a:r>
              <a:rPr lang="fr-FR" dirty="0"/>
              <a:t>, </a:t>
            </a:r>
            <a:r>
              <a:rPr lang="fr-FR" dirty="0" err="1"/>
              <a:t>streamlit</a:t>
            </a:r>
            <a:r>
              <a:rPr lang="fr-FR" dirty="0"/>
              <a:t>, redis</a:t>
            </a:r>
          </a:p>
        </p:txBody>
      </p:sp>
    </p:spTree>
    <p:extLst>
      <p:ext uri="{BB962C8B-B14F-4D97-AF65-F5344CB8AC3E}">
        <p14:creationId xmlns:p14="http://schemas.microsoft.com/office/powerpoint/2010/main" val="15114306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DC8B6BE-2F50-67EF-1C33-6BB0D813241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Développement de modèles d’apprentissage automatique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86E08B20-06DB-15F5-A5A9-A09D34CB6AE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Construction des variables</a:t>
            </a:r>
          </a:p>
          <a:p>
            <a:r>
              <a:rPr lang="fr-FR" dirty="0"/>
              <a:t>Sélection des variables</a:t>
            </a:r>
          </a:p>
          <a:p>
            <a:r>
              <a:rPr lang="fr-FR" dirty="0"/>
              <a:t>Entrainement des modèles</a:t>
            </a:r>
          </a:p>
        </p:txBody>
      </p:sp>
    </p:spTree>
    <p:extLst>
      <p:ext uri="{BB962C8B-B14F-4D97-AF65-F5344CB8AC3E}">
        <p14:creationId xmlns:p14="http://schemas.microsoft.com/office/powerpoint/2010/main" val="18773762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14FB3E-F56B-3C01-4EFC-94EE8D002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Jeu de données exploitable pour l’apprentissage / construction de variables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B98C317-3980-0816-DCA8-6A05BB3F0E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Les données collectées via l’api : </a:t>
            </a:r>
          </a:p>
          <a:p>
            <a:r>
              <a:rPr lang="fr-FR" dirty="0"/>
              <a:t>Les données ajoutées pour / transformées pour l’apprentissage du modèle</a:t>
            </a:r>
          </a:p>
          <a:p>
            <a:r>
              <a:rPr lang="fr-FR" dirty="0"/>
              <a:t>La variable prédictive envisagées</a:t>
            </a:r>
          </a:p>
          <a:p>
            <a:r>
              <a:rPr lang="fr-FR" dirty="0"/>
              <a:t>Les données d’apprentissage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988979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65B271C-A295-559F-DB0A-A4E80EEA1F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Des méthodes de sélection de variables</a:t>
            </a:r>
          </a:p>
        </p:txBody>
      </p:sp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D1404108-0EE9-B48A-7E50-42959791347E}"/>
              </a:ext>
            </a:extLst>
          </p:cNvPr>
          <p:cNvSpPr/>
          <p:nvPr/>
        </p:nvSpPr>
        <p:spPr>
          <a:xfrm>
            <a:off x="1109272" y="1424065"/>
            <a:ext cx="4121044" cy="5291528"/>
          </a:xfrm>
          <a:prstGeom prst="roundRect">
            <a:avLst/>
          </a:prstGeom>
          <a:solidFill>
            <a:srgbClr val="FAE3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0899DD5-7EF5-21FB-2ED0-DE6CB86044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9272" y="2141537"/>
            <a:ext cx="4121044" cy="4351338"/>
          </a:xfrm>
        </p:spPr>
        <p:txBody>
          <a:bodyPr/>
          <a:lstStyle/>
          <a:p>
            <a:r>
              <a:rPr lang="fr-FR" dirty="0"/>
              <a:t>Nettoyage du texte : stop </a:t>
            </a:r>
            <a:r>
              <a:rPr lang="fr-FR" dirty="0" err="1"/>
              <a:t>words</a:t>
            </a:r>
            <a:r>
              <a:rPr lang="fr-FR" dirty="0"/>
              <a:t>, lemmatisation</a:t>
            </a:r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37B4886C-38CE-F948-67D6-037951C44A1F}"/>
              </a:ext>
            </a:extLst>
          </p:cNvPr>
          <p:cNvSpPr/>
          <p:nvPr/>
        </p:nvSpPr>
        <p:spPr>
          <a:xfrm>
            <a:off x="6096000" y="1424065"/>
            <a:ext cx="4121044" cy="5291528"/>
          </a:xfrm>
          <a:prstGeom prst="roundRect">
            <a:avLst/>
          </a:prstGeom>
          <a:solidFill>
            <a:srgbClr val="FAE3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D1F169F4-85BF-9266-104C-7C7CE00ADB94}"/>
              </a:ext>
            </a:extLst>
          </p:cNvPr>
          <p:cNvSpPr txBox="1"/>
          <p:nvPr/>
        </p:nvSpPr>
        <p:spPr>
          <a:xfrm>
            <a:off x="1700133" y="1506022"/>
            <a:ext cx="2939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Nettoyage du texte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5C56BC2B-66A0-BDB9-9BF3-9597BCB8D94E}"/>
              </a:ext>
            </a:extLst>
          </p:cNvPr>
          <p:cNvSpPr txBox="1"/>
          <p:nvPr/>
        </p:nvSpPr>
        <p:spPr>
          <a:xfrm>
            <a:off x="6964179" y="1506022"/>
            <a:ext cx="2939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Vectorisation du texte</a:t>
            </a:r>
          </a:p>
        </p:txBody>
      </p:sp>
      <p:sp>
        <p:nvSpPr>
          <p:cNvPr id="9" name="Espace réservé du contenu 2">
            <a:extLst>
              <a:ext uri="{FF2B5EF4-FFF2-40B4-BE49-F238E27FC236}">
                <a16:creationId xmlns:a16="http://schemas.microsoft.com/office/drawing/2014/main" id="{5E109F15-E6DD-1816-E3B5-CA07580A67D2}"/>
              </a:ext>
            </a:extLst>
          </p:cNvPr>
          <p:cNvSpPr txBox="1">
            <a:spLocks/>
          </p:cNvSpPr>
          <p:nvPr/>
        </p:nvSpPr>
        <p:spPr>
          <a:xfrm>
            <a:off x="6096000" y="2027471"/>
            <a:ext cx="412104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Vectorisation du texte</a:t>
            </a:r>
          </a:p>
        </p:txBody>
      </p:sp>
    </p:spTree>
    <p:extLst>
      <p:ext uri="{BB962C8B-B14F-4D97-AF65-F5344CB8AC3E}">
        <p14:creationId xmlns:p14="http://schemas.microsoft.com/office/powerpoint/2010/main" val="683087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449A97-9FC6-A9BC-D41D-CC52E35D0D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79D680-C402-B25E-4236-A49909D0028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Analyse du besoin et résolution de problème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FFA1D403-A3DB-6E2C-E80D-8F94B796034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Analyse du besoin et du contexte</a:t>
            </a:r>
          </a:p>
          <a:p>
            <a:r>
              <a:rPr lang="fr-FR" dirty="0"/>
              <a:t>Stratégie de résolution</a:t>
            </a:r>
          </a:p>
          <a:p>
            <a:r>
              <a:rPr lang="fr-FR" dirty="0"/>
              <a:t>Technologie et outils</a:t>
            </a:r>
          </a:p>
        </p:txBody>
      </p:sp>
      <p:pic>
        <p:nvPicPr>
          <p:cNvPr id="8" name="Image 7" descr="Une image contenant dessin humoristique, animation japonaise, illustration, Dessin animé&#10;&#10;Le contenu généré par l’IA peut être incorrect.">
            <a:extLst>
              <a:ext uri="{FF2B5EF4-FFF2-40B4-BE49-F238E27FC236}">
                <a16:creationId xmlns:a16="http://schemas.microsoft.com/office/drawing/2014/main" id="{1005DBC7-35A6-5A38-ABD3-795AE37F69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0975" y="6895578"/>
            <a:ext cx="5734050" cy="5734050"/>
          </a:xfrm>
          <a:prstGeom prst="rect">
            <a:avLst/>
          </a:prstGeom>
        </p:spPr>
      </p:pic>
      <p:grpSp>
        <p:nvGrpSpPr>
          <p:cNvPr id="9" name="Groupe 8">
            <a:extLst>
              <a:ext uri="{FF2B5EF4-FFF2-40B4-BE49-F238E27FC236}">
                <a16:creationId xmlns:a16="http://schemas.microsoft.com/office/drawing/2014/main" id="{81146187-BAFD-3D7B-63A4-A7253A06D35A}"/>
              </a:ext>
            </a:extLst>
          </p:cNvPr>
          <p:cNvGrpSpPr/>
          <p:nvPr/>
        </p:nvGrpSpPr>
        <p:grpSpPr>
          <a:xfrm>
            <a:off x="12603450" y="119025"/>
            <a:ext cx="10321890" cy="3785652"/>
            <a:chOff x="4270579" y="847492"/>
            <a:chExt cx="10321890" cy="3785652"/>
          </a:xfrm>
        </p:grpSpPr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D2DC0DEB-A1DB-F832-230F-162A152354F5}"/>
                </a:ext>
              </a:extLst>
            </p:cNvPr>
            <p:cNvSpPr txBox="1"/>
            <p:nvPr/>
          </p:nvSpPr>
          <p:spPr>
            <a:xfrm>
              <a:off x="4270579" y="847492"/>
              <a:ext cx="10162478" cy="3785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0" b="1" dirty="0">
                  <a:solidFill>
                    <a:schemeClr val="accent1">
                      <a:lumMod val="75000"/>
                    </a:schemeClr>
                  </a:solidFill>
                  <a:cs typeface="ADLaM Display" panose="020F0502020204030204" pitchFamily="34" charset="0"/>
                </a:rPr>
                <a:t>MISE EN SITUATION</a:t>
              </a:r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E045522A-9722-C875-FE1D-67D4984DD0FF}"/>
                </a:ext>
              </a:extLst>
            </p:cNvPr>
            <p:cNvSpPr txBox="1"/>
            <p:nvPr/>
          </p:nvSpPr>
          <p:spPr>
            <a:xfrm>
              <a:off x="4429991" y="847492"/>
              <a:ext cx="10162478" cy="3785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DLaM Display" panose="020F0502020204030204" pitchFamily="34" charset="0"/>
                </a:rPr>
                <a:t>MISE EN SITUATION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574335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5ACC31F-D9AD-F173-EE91-13EB4D541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Entrainement d’un modèle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8B215F3-C878-6A36-7C64-9F9C642337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Exemple d’un modèle pour le sentiment </a:t>
            </a:r>
            <a:r>
              <a:rPr lang="fr-FR" dirty="0" err="1"/>
              <a:t>analysis</a:t>
            </a:r>
            <a:r>
              <a:rPr lang="fr-FR" dirty="0"/>
              <a:t> + LDA</a:t>
            </a:r>
          </a:p>
          <a:p>
            <a:r>
              <a:rPr lang="fr-FR" dirty="0"/>
              <a:t>Techno (</a:t>
            </a:r>
            <a:r>
              <a:rPr lang="fr-FR" dirty="0" err="1"/>
              <a:t>gensim</a:t>
            </a:r>
            <a:r>
              <a:rPr lang="fr-FR" dirty="0"/>
              <a:t>, </a:t>
            </a:r>
            <a:r>
              <a:rPr lang="fr-FR" dirty="0" err="1"/>
              <a:t>sklearn</a:t>
            </a:r>
            <a:r>
              <a:rPr lang="fr-FR" dirty="0"/>
              <a:t>, transformer/</a:t>
            </a:r>
            <a:r>
              <a:rPr lang="fr-FR" dirty="0" err="1"/>
              <a:t>Pytorch</a:t>
            </a:r>
            <a:endParaRPr lang="fr-FR" dirty="0"/>
          </a:p>
          <a:p>
            <a:r>
              <a:rPr lang="fr-FR" dirty="0"/>
              <a:t>Faire l’entrainement sur les données </a:t>
            </a:r>
            <a:r>
              <a:rPr lang="fr-FR" dirty="0" err="1"/>
              <a:t>étiquettées</a:t>
            </a:r>
            <a:r>
              <a:rPr lang="fr-FR" dirty="0"/>
              <a:t> par le </a:t>
            </a:r>
            <a:r>
              <a:rPr lang="fr-FR" dirty="0" err="1"/>
              <a:t>tansformer</a:t>
            </a:r>
            <a:r>
              <a:rPr lang="fr-FR" dirty="0"/>
              <a:t>. </a:t>
            </a:r>
          </a:p>
        </p:txBody>
      </p:sp>
      <p:pic>
        <p:nvPicPr>
          <p:cNvPr id="5" name="Image 4" descr="Une image contenant texte, ligne, diagramme, capture d’écran&#10;&#10;Le contenu généré par l’IA peut être incorrect.">
            <a:extLst>
              <a:ext uri="{FF2B5EF4-FFF2-40B4-BE49-F238E27FC236}">
                <a16:creationId xmlns:a16="http://schemas.microsoft.com/office/drawing/2014/main" id="{FFE6D2B0-E019-A7B7-8F4A-CB1F48B0A0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2520" y="3231971"/>
            <a:ext cx="5867400" cy="4388511"/>
          </a:xfrm>
          <a:prstGeom prst="rect">
            <a:avLst/>
          </a:prstGeom>
        </p:spPr>
      </p:pic>
      <p:pic>
        <p:nvPicPr>
          <p:cNvPr id="7" name="Image 6" descr="Une image contenant texte, capture d’écran, logiciel, nombre&#10;&#10;Le contenu généré par l’IA peut être incorrect.">
            <a:extLst>
              <a:ext uri="{FF2B5EF4-FFF2-40B4-BE49-F238E27FC236}">
                <a16:creationId xmlns:a16="http://schemas.microsoft.com/office/drawing/2014/main" id="{10E1A91D-5E53-63E1-08A0-E0784728D6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542277"/>
            <a:ext cx="4520441" cy="3159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6356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7DC5043-24C0-C7A2-39C4-5F316809D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Une méthode d’optimisation des modèles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716B542-3265-21E7-DDF2-9C65AA55E2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Fine tuning sur un texte étiqueté à la main</a:t>
            </a:r>
          </a:p>
        </p:txBody>
      </p:sp>
    </p:spTree>
    <p:extLst>
      <p:ext uri="{BB962C8B-B14F-4D97-AF65-F5344CB8AC3E}">
        <p14:creationId xmlns:p14="http://schemas.microsoft.com/office/powerpoint/2010/main" val="8254847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B9FCA9-D802-8AAE-EF33-FBBED7D587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240DF47-DBEC-9932-4A05-FE39938130C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Déploiement et automatisation des modèles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C152BAA8-127E-6133-D0DD-AAA9F2D48BC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fr-FR" dirty="0"/>
              <a:t>Méthode de sauvegarde</a:t>
            </a:r>
          </a:p>
          <a:p>
            <a:r>
              <a:rPr lang="fr-FR" dirty="0"/>
              <a:t>Processus CI/CD</a:t>
            </a:r>
          </a:p>
          <a:p>
            <a:r>
              <a:rPr lang="fr-FR" dirty="0"/>
              <a:t>Système de monitoring</a:t>
            </a:r>
          </a:p>
          <a:p>
            <a:r>
              <a:rPr lang="fr-FR" dirty="0"/>
              <a:t>Système de collecte de données</a:t>
            </a:r>
          </a:p>
        </p:txBody>
      </p:sp>
    </p:spTree>
    <p:extLst>
      <p:ext uri="{BB962C8B-B14F-4D97-AF65-F5344CB8AC3E}">
        <p14:creationId xmlns:p14="http://schemas.microsoft.com/office/powerpoint/2010/main" val="24188029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0FA6F05-58AC-3F5E-B7B9-60BBA6A78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Une méthode de sauvegarde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256275C-E70E-F5C7-2AD8-1A9D835BD1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Conteneur docker pour les modèles</a:t>
            </a:r>
          </a:p>
        </p:txBody>
      </p:sp>
    </p:spTree>
    <p:extLst>
      <p:ext uri="{BB962C8B-B14F-4D97-AF65-F5344CB8AC3E}">
        <p14:creationId xmlns:p14="http://schemas.microsoft.com/office/powerpoint/2010/main" val="12767413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8B8CCC7-03F8-2BA3-BD46-81565C0C4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Un processus CI/CD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C2172C4-619A-948E-5170-B3836F29F0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891838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0B4521A-1A28-6D5A-BC2D-2E8D497B4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Un système de monitoring de la performance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CC923B2-AE0B-542D-DD0E-16208AAB31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157578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190152D-7077-A7E9-E36C-5EF2E606A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Un système de collecte de données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91133DE-C202-F03A-C1C1-63CCA9F2F2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etl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498475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EE8410-C86D-BE78-BF5A-DA908C23E06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Démo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A42BB908-3466-E890-3A51-9BFAA959999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321292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954DFED-2CB2-4D21-DAE6-46DBF0295B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 descr="Une image contenant dessin humoristique, animation japonaise, illustration, Dessin animé&#10;&#10;Le contenu généré par l’IA peut être incorrect.">
            <a:extLst>
              <a:ext uri="{FF2B5EF4-FFF2-40B4-BE49-F238E27FC236}">
                <a16:creationId xmlns:a16="http://schemas.microsoft.com/office/drawing/2014/main" id="{A9830292-BE80-BBB3-EC26-C0DC03AF9E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61529"/>
            <a:ext cx="5734050" cy="5734050"/>
          </a:xfrm>
          <a:prstGeom prst="rect">
            <a:avLst/>
          </a:prstGeom>
        </p:spPr>
      </p:pic>
      <p:grpSp>
        <p:nvGrpSpPr>
          <p:cNvPr id="16" name="Groupe 15">
            <a:extLst>
              <a:ext uri="{FF2B5EF4-FFF2-40B4-BE49-F238E27FC236}">
                <a16:creationId xmlns:a16="http://schemas.microsoft.com/office/drawing/2014/main" id="{44C19FAB-70E4-5A76-8608-78AA2D46DCAF}"/>
              </a:ext>
            </a:extLst>
          </p:cNvPr>
          <p:cNvGrpSpPr/>
          <p:nvPr/>
        </p:nvGrpSpPr>
        <p:grpSpPr>
          <a:xfrm>
            <a:off x="4518229" y="1910819"/>
            <a:ext cx="10321890" cy="3785652"/>
            <a:chOff x="4270579" y="847492"/>
            <a:chExt cx="10321890" cy="3785652"/>
          </a:xfrm>
        </p:grpSpPr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35C236A9-0532-0DAB-AC98-D8635FB0A24C}"/>
                </a:ext>
              </a:extLst>
            </p:cNvPr>
            <p:cNvSpPr txBox="1"/>
            <p:nvPr/>
          </p:nvSpPr>
          <p:spPr>
            <a:xfrm>
              <a:off x="4270579" y="847492"/>
              <a:ext cx="10162478" cy="3785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0" b="1" dirty="0">
                  <a:solidFill>
                    <a:schemeClr val="accent1">
                      <a:lumMod val="75000"/>
                    </a:schemeClr>
                  </a:solidFill>
                  <a:cs typeface="ADLaM Display" panose="020F0502020204030204" pitchFamily="34" charset="0"/>
                </a:rPr>
                <a:t>MISE EN SITUATION</a:t>
              </a:r>
            </a:p>
          </p:txBody>
        </p:sp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28C7DB4F-8202-FFBC-9B18-B9857EDD1E8F}"/>
                </a:ext>
              </a:extLst>
            </p:cNvPr>
            <p:cNvSpPr txBox="1"/>
            <p:nvPr/>
          </p:nvSpPr>
          <p:spPr>
            <a:xfrm>
              <a:off x="4429991" y="847492"/>
              <a:ext cx="10162478" cy="3785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DLaM Display" panose="020F0502020204030204" pitchFamily="34" charset="0"/>
                </a:rPr>
                <a:t>MISE EN SITUATION</a:t>
              </a:r>
            </a:p>
          </p:txBody>
        </p:sp>
      </p:grp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ADA2CADF-6337-973F-5E59-5547A3786B3C}"/>
              </a:ext>
            </a:extLst>
          </p:cNvPr>
          <p:cNvGrpSpPr/>
          <p:nvPr/>
        </p:nvGrpSpPr>
        <p:grpSpPr>
          <a:xfrm>
            <a:off x="13784348" y="1910819"/>
            <a:ext cx="6119605" cy="1923202"/>
            <a:chOff x="5562600" y="4381500"/>
            <a:chExt cx="4629150" cy="1428750"/>
          </a:xfrm>
        </p:grpSpPr>
        <p:sp>
          <p:nvSpPr>
            <p:cNvPr id="18" name="Rectangle : coins arrondis 17">
              <a:extLst>
                <a:ext uri="{FF2B5EF4-FFF2-40B4-BE49-F238E27FC236}">
                  <a16:creationId xmlns:a16="http://schemas.microsoft.com/office/drawing/2014/main" id="{3D994CC8-0AB2-2601-B4BA-634A5F544096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" name="Rectangle : avec coins rognés en diagonale 18">
              <a:extLst>
                <a:ext uri="{FF2B5EF4-FFF2-40B4-BE49-F238E27FC236}">
                  <a16:creationId xmlns:a16="http://schemas.microsoft.com/office/drawing/2014/main" id="{C95516F1-B198-6A69-6831-347053912B89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2000" dirty="0"/>
                <a:t>Léna situation influenceuse française avec 3,14 millions d’abonnées sur You Tube vient de terminer la 9</a:t>
              </a:r>
              <a:r>
                <a:rPr lang="fr-FR" sz="2000" baseline="30000" dirty="0"/>
                <a:t>ème</a:t>
              </a:r>
              <a:r>
                <a:rPr lang="fr-FR" sz="2000" dirty="0"/>
                <a:t> saison des vlog d’aoûts. </a:t>
              </a:r>
            </a:p>
          </p:txBody>
        </p:sp>
      </p:grp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EE57A3A0-C61E-D716-A868-962E83F39686}"/>
              </a:ext>
            </a:extLst>
          </p:cNvPr>
          <p:cNvGrpSpPr/>
          <p:nvPr/>
        </p:nvGrpSpPr>
        <p:grpSpPr>
          <a:xfrm>
            <a:off x="14086551" y="4364817"/>
            <a:ext cx="5112385" cy="1732702"/>
            <a:chOff x="5562600" y="4381500"/>
            <a:chExt cx="4629150" cy="1428750"/>
          </a:xfrm>
        </p:grpSpPr>
        <p:sp>
          <p:nvSpPr>
            <p:cNvPr id="21" name="Rectangle : coins arrondis 20">
              <a:extLst>
                <a:ext uri="{FF2B5EF4-FFF2-40B4-BE49-F238E27FC236}">
                  <a16:creationId xmlns:a16="http://schemas.microsoft.com/office/drawing/2014/main" id="{2BDF3A8C-BE4A-1F2E-30C4-200AB860A62F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" name="Rectangle : avec coins rognés en diagonale 21">
              <a:extLst>
                <a:ext uri="{FF2B5EF4-FFF2-40B4-BE49-F238E27FC236}">
                  <a16:creationId xmlns:a16="http://schemas.microsoft.com/office/drawing/2014/main" id="{67F2D3A7-98BB-5DF1-3FF8-76B6B14D7C5B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600" dirty="0"/>
                <a:t>Qu’ont pensés mes abonnées de cette saison ?</a:t>
              </a:r>
            </a:p>
            <a:p>
              <a:endParaRPr lang="fr-FR" dirty="0"/>
            </a:p>
          </p:txBody>
        </p:sp>
      </p:grpSp>
    </p:spTree>
    <p:extLst>
      <p:ext uri="{BB962C8B-B14F-4D97-AF65-F5344CB8AC3E}">
        <p14:creationId xmlns:p14="http://schemas.microsoft.com/office/powerpoint/2010/main" val="17810759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7F68F38-101A-C9D5-0F37-1C331F8F24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 descr="Une image contenant dessin humoristique, animation japonaise, illustration, Dessin animé&#10;&#10;Le contenu généré par l’IA peut être incorrect.">
            <a:extLst>
              <a:ext uri="{FF2B5EF4-FFF2-40B4-BE49-F238E27FC236}">
                <a16:creationId xmlns:a16="http://schemas.microsoft.com/office/drawing/2014/main" id="{906132EB-E5D1-6DA9-933F-71C4573A74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76549"/>
            <a:ext cx="4019029" cy="4019029"/>
          </a:xfrm>
          <a:prstGeom prst="rect">
            <a:avLst/>
          </a:prstGeom>
        </p:spPr>
      </p:pic>
      <p:grpSp>
        <p:nvGrpSpPr>
          <p:cNvPr id="16" name="Groupe 15">
            <a:extLst>
              <a:ext uri="{FF2B5EF4-FFF2-40B4-BE49-F238E27FC236}">
                <a16:creationId xmlns:a16="http://schemas.microsoft.com/office/drawing/2014/main" id="{920A7BBF-0AC8-5746-5B0D-5A172170AF99}"/>
              </a:ext>
            </a:extLst>
          </p:cNvPr>
          <p:cNvGrpSpPr/>
          <p:nvPr/>
        </p:nvGrpSpPr>
        <p:grpSpPr>
          <a:xfrm>
            <a:off x="841579" y="443969"/>
            <a:ext cx="5883071" cy="2123658"/>
            <a:chOff x="4270579" y="847492"/>
            <a:chExt cx="10321890" cy="2123658"/>
          </a:xfrm>
        </p:grpSpPr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DF0172C2-5E36-F268-6045-6CD5A093D799}"/>
                </a:ext>
              </a:extLst>
            </p:cNvPr>
            <p:cNvSpPr txBox="1"/>
            <p:nvPr/>
          </p:nvSpPr>
          <p:spPr>
            <a:xfrm>
              <a:off x="4270579" y="847492"/>
              <a:ext cx="10162477" cy="2123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6600" b="1" dirty="0">
                  <a:solidFill>
                    <a:schemeClr val="accent1">
                      <a:lumMod val="75000"/>
                    </a:schemeClr>
                  </a:solidFill>
                  <a:cs typeface="ADLaM Display" panose="020F0502020204030204" pitchFamily="34" charset="0"/>
                </a:rPr>
                <a:t>MISE EN SITUATION</a:t>
              </a:r>
            </a:p>
          </p:txBody>
        </p:sp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B053A6C7-83CD-D49C-AC16-0770CDE5410E}"/>
                </a:ext>
              </a:extLst>
            </p:cNvPr>
            <p:cNvSpPr txBox="1"/>
            <p:nvPr/>
          </p:nvSpPr>
          <p:spPr>
            <a:xfrm>
              <a:off x="4429992" y="847492"/>
              <a:ext cx="10162477" cy="2123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66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DLaM Display" panose="020F0502020204030204" pitchFamily="34" charset="0"/>
                </a:rPr>
                <a:t>MISE EN SITUATION</a:t>
              </a:r>
            </a:p>
          </p:txBody>
        </p:sp>
      </p:grpSp>
      <p:grpSp>
        <p:nvGrpSpPr>
          <p:cNvPr id="5" name="Groupe 4">
            <a:extLst>
              <a:ext uri="{FF2B5EF4-FFF2-40B4-BE49-F238E27FC236}">
                <a16:creationId xmlns:a16="http://schemas.microsoft.com/office/drawing/2014/main" id="{C67CBF5C-5E5F-041E-122E-04901E92B77F}"/>
              </a:ext>
            </a:extLst>
          </p:cNvPr>
          <p:cNvGrpSpPr/>
          <p:nvPr/>
        </p:nvGrpSpPr>
        <p:grpSpPr>
          <a:xfrm>
            <a:off x="5605513" y="1732756"/>
            <a:ext cx="6119605" cy="1923202"/>
            <a:chOff x="5562600" y="4381500"/>
            <a:chExt cx="4629150" cy="1428750"/>
          </a:xfrm>
        </p:grpSpPr>
        <p:sp>
          <p:nvSpPr>
            <p:cNvPr id="4" name="Rectangle : coins arrondis 3">
              <a:extLst>
                <a:ext uri="{FF2B5EF4-FFF2-40B4-BE49-F238E27FC236}">
                  <a16:creationId xmlns:a16="http://schemas.microsoft.com/office/drawing/2014/main" id="{BF96A825-C86D-3735-3ECC-A09F48B54DE1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" name="Rectangle : avec coins rognés en diagonale 2">
              <a:extLst>
                <a:ext uri="{FF2B5EF4-FFF2-40B4-BE49-F238E27FC236}">
                  <a16:creationId xmlns:a16="http://schemas.microsoft.com/office/drawing/2014/main" id="{94C82C1B-B3E1-6396-50F5-AE44A240EA8C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2000" dirty="0"/>
                <a:t>Léna situation influenceuse française avec 3,14 millions d’abonnées sur You Tube vient de terminer la 9</a:t>
              </a:r>
              <a:r>
                <a:rPr lang="fr-FR" sz="2000" baseline="30000" dirty="0"/>
                <a:t>ème</a:t>
              </a:r>
              <a:r>
                <a:rPr lang="fr-FR" sz="2000" dirty="0"/>
                <a:t> saison des vlog d’aoûts. </a:t>
              </a:r>
            </a:p>
          </p:txBody>
        </p:sp>
      </p:grpSp>
      <p:grpSp>
        <p:nvGrpSpPr>
          <p:cNvPr id="6" name="Groupe 5">
            <a:extLst>
              <a:ext uri="{FF2B5EF4-FFF2-40B4-BE49-F238E27FC236}">
                <a16:creationId xmlns:a16="http://schemas.microsoft.com/office/drawing/2014/main" id="{EDC25E83-5D6E-14AD-A627-0B35FEE3EA03}"/>
              </a:ext>
            </a:extLst>
          </p:cNvPr>
          <p:cNvGrpSpPr/>
          <p:nvPr/>
        </p:nvGrpSpPr>
        <p:grpSpPr>
          <a:xfrm>
            <a:off x="5907716" y="4186754"/>
            <a:ext cx="5112385" cy="1732702"/>
            <a:chOff x="5562600" y="4381500"/>
            <a:chExt cx="4629150" cy="1428750"/>
          </a:xfrm>
        </p:grpSpPr>
        <p:sp>
          <p:nvSpPr>
            <p:cNvPr id="7" name="Rectangle : coins arrondis 6">
              <a:extLst>
                <a:ext uri="{FF2B5EF4-FFF2-40B4-BE49-F238E27FC236}">
                  <a16:creationId xmlns:a16="http://schemas.microsoft.com/office/drawing/2014/main" id="{EFB476BB-A9DE-5A2B-E10E-21B409781B67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Rectangle : avec coins rognés en diagonale 7">
              <a:extLst>
                <a:ext uri="{FF2B5EF4-FFF2-40B4-BE49-F238E27FC236}">
                  <a16:creationId xmlns:a16="http://schemas.microsoft.com/office/drawing/2014/main" id="{1C392CE5-D527-2759-75AE-282AF915F66A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600" dirty="0"/>
                <a:t>Qu’ont pensés mes abonnées de cette saison ?</a:t>
              </a:r>
            </a:p>
            <a:p>
              <a:endParaRPr lang="fr-FR" dirty="0"/>
            </a:p>
          </p:txBody>
        </p:sp>
      </p:grpSp>
      <p:grpSp>
        <p:nvGrpSpPr>
          <p:cNvPr id="9" name="Groupe 8">
            <a:extLst>
              <a:ext uri="{FF2B5EF4-FFF2-40B4-BE49-F238E27FC236}">
                <a16:creationId xmlns:a16="http://schemas.microsoft.com/office/drawing/2014/main" id="{19A39AD8-0F74-0C8E-EDEC-66346407FF45}"/>
              </a:ext>
            </a:extLst>
          </p:cNvPr>
          <p:cNvGrpSpPr/>
          <p:nvPr/>
        </p:nvGrpSpPr>
        <p:grpSpPr>
          <a:xfrm>
            <a:off x="13311602" y="2053154"/>
            <a:ext cx="8420100" cy="4267200"/>
            <a:chOff x="5562600" y="4381500"/>
            <a:chExt cx="4629150" cy="1428750"/>
          </a:xfrm>
        </p:grpSpPr>
        <p:sp>
          <p:nvSpPr>
            <p:cNvPr id="11" name="Rectangle : coins arrondis 10">
              <a:extLst>
                <a:ext uri="{FF2B5EF4-FFF2-40B4-BE49-F238E27FC236}">
                  <a16:creationId xmlns:a16="http://schemas.microsoft.com/office/drawing/2014/main" id="{5D7D11E9-2390-D8B9-1399-ED63F9359C5C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" name="Rectangle : avec coins rognés en diagonale 11">
              <a:extLst>
                <a:ext uri="{FF2B5EF4-FFF2-40B4-BE49-F238E27FC236}">
                  <a16:creationId xmlns:a16="http://schemas.microsoft.com/office/drawing/2014/main" id="{4C3134A9-9A7F-B1B1-B7A7-7C414A619ECA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2800" dirty="0"/>
                <a:t>Connaitre les avis des ses auditeurs sur ce concept</a:t>
              </a:r>
            </a:p>
            <a:p>
              <a:r>
                <a:rPr lang="fr-FR" sz="2800" dirty="0"/>
                <a:t>Savoir ce qui plait ou non, à améliorer</a:t>
              </a:r>
            </a:p>
            <a:p>
              <a:r>
                <a:rPr lang="fr-FR" sz="2800" dirty="0"/>
                <a:t>Découvrir des idées</a:t>
              </a:r>
            </a:p>
            <a:p>
              <a:endParaRPr lang="fr-FR" dirty="0"/>
            </a:p>
          </p:txBody>
        </p:sp>
      </p:grp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93E59564-3509-3168-6542-B50F1E5865F4}"/>
              </a:ext>
            </a:extLst>
          </p:cNvPr>
          <p:cNvGrpSpPr/>
          <p:nvPr/>
        </p:nvGrpSpPr>
        <p:grpSpPr>
          <a:xfrm>
            <a:off x="-231166" y="-1761734"/>
            <a:ext cx="8119419" cy="1107996"/>
            <a:chOff x="628649" y="659898"/>
            <a:chExt cx="8119419" cy="1107996"/>
          </a:xfrm>
        </p:grpSpPr>
        <p:sp>
          <p:nvSpPr>
            <p:cNvPr id="17" name="ZoneTexte 16">
              <a:extLst>
                <a:ext uri="{FF2B5EF4-FFF2-40B4-BE49-F238E27FC236}">
                  <a16:creationId xmlns:a16="http://schemas.microsoft.com/office/drawing/2014/main" id="{E508D79F-28C8-6A57-EACE-0EEDFFCBEFE2}"/>
                </a:ext>
              </a:extLst>
            </p:cNvPr>
            <p:cNvSpPr txBox="1"/>
            <p:nvPr/>
          </p:nvSpPr>
          <p:spPr>
            <a:xfrm>
              <a:off x="628649" y="659898"/>
              <a:ext cx="803214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6600" b="1" dirty="0">
                  <a:solidFill>
                    <a:schemeClr val="accent1">
                      <a:lumMod val="75000"/>
                    </a:schemeClr>
                  </a:solidFill>
                  <a:cs typeface="ADLaM Display" panose="020F0502020204030204" pitchFamily="34" charset="0"/>
                </a:rPr>
                <a:t>Besoins et enjeux</a:t>
              </a:r>
            </a:p>
          </p:txBody>
        </p:sp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id="{D35F01A4-D840-A1D3-A827-EC94ABCBDA44}"/>
                </a:ext>
              </a:extLst>
            </p:cNvPr>
            <p:cNvSpPr txBox="1"/>
            <p:nvPr/>
          </p:nvSpPr>
          <p:spPr>
            <a:xfrm>
              <a:off x="715928" y="659898"/>
              <a:ext cx="803214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66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DLaM Display" panose="020F0502020204030204" pitchFamily="34" charset="0"/>
                </a:rPr>
                <a:t>Besoins et enjeux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669654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59579A1-2022-A66B-8A7F-452AEF1180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 descr="Une image contenant dessin humoristique, animation japonaise, illustration, Dessin animé&#10;&#10;Le contenu généré par l’IA peut être incorrect.">
            <a:extLst>
              <a:ext uri="{FF2B5EF4-FFF2-40B4-BE49-F238E27FC236}">
                <a16:creationId xmlns:a16="http://schemas.microsoft.com/office/drawing/2014/main" id="{86A88D7F-2BB0-DCA3-9710-390FA928C1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5450" y="3981450"/>
            <a:ext cx="2876550" cy="2876550"/>
          </a:xfrm>
          <a:prstGeom prst="rect">
            <a:avLst/>
          </a:prstGeom>
        </p:spPr>
      </p:pic>
      <p:grpSp>
        <p:nvGrpSpPr>
          <p:cNvPr id="2" name="Groupe 1">
            <a:extLst>
              <a:ext uri="{FF2B5EF4-FFF2-40B4-BE49-F238E27FC236}">
                <a16:creationId xmlns:a16="http://schemas.microsoft.com/office/drawing/2014/main" id="{199B02D1-E0B3-03BF-DFC5-D7C29C0F1848}"/>
              </a:ext>
            </a:extLst>
          </p:cNvPr>
          <p:cNvGrpSpPr/>
          <p:nvPr/>
        </p:nvGrpSpPr>
        <p:grpSpPr>
          <a:xfrm>
            <a:off x="770323" y="1414450"/>
            <a:ext cx="8420100" cy="4267200"/>
            <a:chOff x="5562600" y="4381500"/>
            <a:chExt cx="4629150" cy="1428750"/>
          </a:xfrm>
        </p:grpSpPr>
        <p:sp>
          <p:nvSpPr>
            <p:cNvPr id="9" name="Rectangle : coins arrondis 8">
              <a:extLst>
                <a:ext uri="{FF2B5EF4-FFF2-40B4-BE49-F238E27FC236}">
                  <a16:creationId xmlns:a16="http://schemas.microsoft.com/office/drawing/2014/main" id="{88777521-EEA8-7314-F488-1EC5845785B1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" name="Rectangle : avec coins rognés en diagonale 10">
              <a:extLst>
                <a:ext uri="{FF2B5EF4-FFF2-40B4-BE49-F238E27FC236}">
                  <a16:creationId xmlns:a16="http://schemas.microsoft.com/office/drawing/2014/main" id="{250CBC09-5AAB-ECEE-2495-C5034DF7DAD7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2800" dirty="0"/>
                <a:t>Connaitre les avis des ses auditeurs sur ce concept</a:t>
              </a:r>
            </a:p>
            <a:p>
              <a:r>
                <a:rPr lang="fr-FR" sz="2800" dirty="0"/>
                <a:t>Savoir ce qui plait ou non, à améliorer</a:t>
              </a:r>
            </a:p>
            <a:p>
              <a:r>
                <a:rPr lang="fr-FR" sz="2800" dirty="0"/>
                <a:t>Découvrir des idées</a:t>
              </a:r>
            </a:p>
            <a:p>
              <a:endParaRPr lang="fr-FR" dirty="0"/>
            </a:p>
          </p:txBody>
        </p:sp>
      </p:grp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38D09E91-025B-DF84-8FBF-89079CE48664}"/>
              </a:ext>
            </a:extLst>
          </p:cNvPr>
          <p:cNvGrpSpPr/>
          <p:nvPr/>
        </p:nvGrpSpPr>
        <p:grpSpPr>
          <a:xfrm>
            <a:off x="708162" y="659898"/>
            <a:ext cx="8119419" cy="1107996"/>
            <a:chOff x="628649" y="659898"/>
            <a:chExt cx="8119419" cy="1107996"/>
          </a:xfrm>
        </p:grpSpPr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73A51EBA-B316-0184-3043-B649556663DA}"/>
                </a:ext>
              </a:extLst>
            </p:cNvPr>
            <p:cNvSpPr txBox="1"/>
            <p:nvPr/>
          </p:nvSpPr>
          <p:spPr>
            <a:xfrm>
              <a:off x="628649" y="659898"/>
              <a:ext cx="803214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6600" b="1" dirty="0">
                  <a:solidFill>
                    <a:schemeClr val="accent1">
                      <a:lumMod val="75000"/>
                    </a:schemeClr>
                  </a:solidFill>
                  <a:cs typeface="ADLaM Display" panose="020F0502020204030204" pitchFamily="34" charset="0"/>
                </a:rPr>
                <a:t>Besoins et enjeux</a:t>
              </a:r>
            </a:p>
          </p:txBody>
        </p: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A9E37EA7-E8A4-5750-7FEA-5F66B41C9CC1}"/>
                </a:ext>
              </a:extLst>
            </p:cNvPr>
            <p:cNvSpPr txBox="1"/>
            <p:nvPr/>
          </p:nvSpPr>
          <p:spPr>
            <a:xfrm>
              <a:off x="715928" y="659898"/>
              <a:ext cx="803214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66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DLaM Display" panose="020F0502020204030204" pitchFamily="34" charset="0"/>
                </a:rPr>
                <a:t>Besoins et enjeux</a:t>
              </a:r>
            </a:p>
          </p:txBody>
        </p:sp>
      </p:grpSp>
      <p:sp>
        <p:nvSpPr>
          <p:cNvPr id="18" name="ZoneTexte 17">
            <a:extLst>
              <a:ext uri="{FF2B5EF4-FFF2-40B4-BE49-F238E27FC236}">
                <a16:creationId xmlns:a16="http://schemas.microsoft.com/office/drawing/2014/main" id="{949A4C34-D885-632E-47C2-24D843C06CF1}"/>
              </a:ext>
            </a:extLst>
          </p:cNvPr>
          <p:cNvSpPr txBox="1"/>
          <p:nvPr/>
        </p:nvSpPr>
        <p:spPr>
          <a:xfrm>
            <a:off x="4323" y="8216246"/>
            <a:ext cx="882325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chemeClr val="accent1">
                    <a:lumMod val="75000"/>
                  </a:schemeClr>
                </a:solidFill>
              </a:rPr>
              <a:t>Quelle orientation stratégique pour les vlog d’aout 2026</a:t>
            </a:r>
          </a:p>
          <a:p>
            <a:endParaRPr lang="fr-FR" dirty="0">
              <a:solidFill>
                <a:schemeClr val="accent1">
                  <a:lumMod val="75000"/>
                </a:schemeClr>
              </a:solidFill>
            </a:endParaRPr>
          </a:p>
        </p:txBody>
      </p: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512214C3-9056-7588-8F56-65625751718D}"/>
              </a:ext>
            </a:extLst>
          </p:cNvPr>
          <p:cNvGrpSpPr/>
          <p:nvPr/>
        </p:nvGrpSpPr>
        <p:grpSpPr>
          <a:xfrm>
            <a:off x="7268634" y="-2297215"/>
            <a:ext cx="4093631" cy="1168644"/>
            <a:chOff x="5562600" y="4381500"/>
            <a:chExt cx="4629150" cy="1428750"/>
          </a:xfrm>
        </p:grpSpPr>
        <p:sp>
          <p:nvSpPr>
            <p:cNvPr id="20" name="Rectangle : coins arrondis 19">
              <a:extLst>
                <a:ext uri="{FF2B5EF4-FFF2-40B4-BE49-F238E27FC236}">
                  <a16:creationId xmlns:a16="http://schemas.microsoft.com/office/drawing/2014/main" id="{8A8909F1-BC9F-AC27-4250-8213F1F0DA5A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" name="Rectangle : avec coins rognés en diagonale 20">
              <a:extLst>
                <a:ext uri="{FF2B5EF4-FFF2-40B4-BE49-F238E27FC236}">
                  <a16:creationId xmlns:a16="http://schemas.microsoft.com/office/drawing/2014/main" id="{EF9D4155-AF97-737F-0A30-64CA14703270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2800" dirty="0"/>
                <a:t>Volume important </a:t>
              </a:r>
            </a:p>
          </p:txBody>
        </p:sp>
      </p:grpSp>
      <p:grpSp>
        <p:nvGrpSpPr>
          <p:cNvPr id="22" name="Groupe 21">
            <a:extLst>
              <a:ext uri="{FF2B5EF4-FFF2-40B4-BE49-F238E27FC236}">
                <a16:creationId xmlns:a16="http://schemas.microsoft.com/office/drawing/2014/main" id="{53780373-69D2-A06E-AF4D-400199930E68}"/>
              </a:ext>
            </a:extLst>
          </p:cNvPr>
          <p:cNvGrpSpPr/>
          <p:nvPr/>
        </p:nvGrpSpPr>
        <p:grpSpPr>
          <a:xfrm>
            <a:off x="5849335" y="8158827"/>
            <a:ext cx="4093631" cy="1168644"/>
            <a:chOff x="5562600" y="4381500"/>
            <a:chExt cx="4629150" cy="1428750"/>
          </a:xfrm>
        </p:grpSpPr>
        <p:sp>
          <p:nvSpPr>
            <p:cNvPr id="23" name="Rectangle : coins arrondis 22">
              <a:extLst>
                <a:ext uri="{FF2B5EF4-FFF2-40B4-BE49-F238E27FC236}">
                  <a16:creationId xmlns:a16="http://schemas.microsoft.com/office/drawing/2014/main" id="{BA3A97AC-14A6-B394-2561-C9CC083D8F4C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4" name="Rectangle : avec coins rognés en diagonale 23">
              <a:extLst>
                <a:ext uri="{FF2B5EF4-FFF2-40B4-BE49-F238E27FC236}">
                  <a16:creationId xmlns:a16="http://schemas.microsoft.com/office/drawing/2014/main" id="{BD02A737-3877-2C2B-DD23-3625CED0721D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800" dirty="0"/>
                <a:t>Analyse qualitative complexe</a:t>
              </a:r>
            </a:p>
          </p:txBody>
        </p:sp>
      </p:grpSp>
      <p:grpSp>
        <p:nvGrpSpPr>
          <p:cNvPr id="25" name="Groupe 24">
            <a:extLst>
              <a:ext uri="{FF2B5EF4-FFF2-40B4-BE49-F238E27FC236}">
                <a16:creationId xmlns:a16="http://schemas.microsoft.com/office/drawing/2014/main" id="{1324C79B-6CC4-967E-00D4-A33F51534073}"/>
              </a:ext>
            </a:extLst>
          </p:cNvPr>
          <p:cNvGrpSpPr/>
          <p:nvPr/>
        </p:nvGrpSpPr>
        <p:grpSpPr>
          <a:xfrm>
            <a:off x="-2285536" y="7273803"/>
            <a:ext cx="4093631" cy="1168644"/>
            <a:chOff x="5562600" y="4381500"/>
            <a:chExt cx="4629150" cy="1428750"/>
          </a:xfrm>
        </p:grpSpPr>
        <p:sp>
          <p:nvSpPr>
            <p:cNvPr id="26" name="Rectangle : coins arrondis 25">
              <a:extLst>
                <a:ext uri="{FF2B5EF4-FFF2-40B4-BE49-F238E27FC236}">
                  <a16:creationId xmlns:a16="http://schemas.microsoft.com/office/drawing/2014/main" id="{E99A1EE1-7250-AEC1-3AC4-40ECD6E24243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7" name="Rectangle : avec coins rognés en diagonale 26">
              <a:extLst>
                <a:ext uri="{FF2B5EF4-FFF2-40B4-BE49-F238E27FC236}">
                  <a16:creationId xmlns:a16="http://schemas.microsoft.com/office/drawing/2014/main" id="{D0738B1E-202B-FAA4-8793-534403D84310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2800" dirty="0"/>
                <a:t>Contrainte de temps</a:t>
              </a:r>
            </a:p>
          </p:txBody>
        </p:sp>
      </p:grpSp>
      <p:grpSp>
        <p:nvGrpSpPr>
          <p:cNvPr id="28" name="Groupe 27">
            <a:extLst>
              <a:ext uri="{FF2B5EF4-FFF2-40B4-BE49-F238E27FC236}">
                <a16:creationId xmlns:a16="http://schemas.microsoft.com/office/drawing/2014/main" id="{7C17C940-CA0E-1A8A-3651-737580AA55D2}"/>
              </a:ext>
            </a:extLst>
          </p:cNvPr>
          <p:cNvGrpSpPr/>
          <p:nvPr/>
        </p:nvGrpSpPr>
        <p:grpSpPr>
          <a:xfrm>
            <a:off x="-1522340" y="-1778502"/>
            <a:ext cx="4093631" cy="1168644"/>
            <a:chOff x="5562600" y="4381500"/>
            <a:chExt cx="4629150" cy="1428750"/>
          </a:xfrm>
        </p:grpSpPr>
        <p:sp>
          <p:nvSpPr>
            <p:cNvPr id="29" name="Rectangle : coins arrondis 28">
              <a:extLst>
                <a:ext uri="{FF2B5EF4-FFF2-40B4-BE49-F238E27FC236}">
                  <a16:creationId xmlns:a16="http://schemas.microsoft.com/office/drawing/2014/main" id="{5B42C82B-2ADC-CC77-FEE6-F396B13C45F9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0" name="Rectangle : avec coins rognés en diagonale 29">
              <a:extLst>
                <a:ext uri="{FF2B5EF4-FFF2-40B4-BE49-F238E27FC236}">
                  <a16:creationId xmlns:a16="http://schemas.microsoft.com/office/drawing/2014/main" id="{6CAB09D5-371D-3291-BD84-E0672916A237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800" dirty="0"/>
                <a:t>Impact psychologique</a:t>
              </a:r>
            </a:p>
          </p:txBody>
        </p:sp>
      </p:grpSp>
      <p:grpSp>
        <p:nvGrpSpPr>
          <p:cNvPr id="31" name="Groupe 30">
            <a:extLst>
              <a:ext uri="{FF2B5EF4-FFF2-40B4-BE49-F238E27FC236}">
                <a16:creationId xmlns:a16="http://schemas.microsoft.com/office/drawing/2014/main" id="{FE0637E5-12F2-7D53-0BB9-E663ADA5A11F}"/>
              </a:ext>
            </a:extLst>
          </p:cNvPr>
          <p:cNvGrpSpPr/>
          <p:nvPr/>
        </p:nvGrpSpPr>
        <p:grpSpPr>
          <a:xfrm>
            <a:off x="12473290" y="802445"/>
            <a:ext cx="4093631" cy="1168644"/>
            <a:chOff x="5562600" y="4381500"/>
            <a:chExt cx="4629150" cy="1428750"/>
          </a:xfrm>
        </p:grpSpPr>
        <p:sp>
          <p:nvSpPr>
            <p:cNvPr id="32" name="Rectangle : coins arrondis 31">
              <a:extLst>
                <a:ext uri="{FF2B5EF4-FFF2-40B4-BE49-F238E27FC236}">
                  <a16:creationId xmlns:a16="http://schemas.microsoft.com/office/drawing/2014/main" id="{067E6389-34C7-DD98-06B1-1C26515C5BE3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3" name="Rectangle : avec coins rognés en diagonale 32">
              <a:extLst>
                <a:ext uri="{FF2B5EF4-FFF2-40B4-BE49-F238E27FC236}">
                  <a16:creationId xmlns:a16="http://schemas.microsoft.com/office/drawing/2014/main" id="{FA926867-7434-284E-467B-AF2494A23030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800" dirty="0"/>
                <a:t>Biais cognitifs</a:t>
              </a:r>
            </a:p>
          </p:txBody>
        </p:sp>
      </p:grpSp>
      <p:grpSp>
        <p:nvGrpSpPr>
          <p:cNvPr id="34" name="Groupe 33">
            <a:extLst>
              <a:ext uri="{FF2B5EF4-FFF2-40B4-BE49-F238E27FC236}">
                <a16:creationId xmlns:a16="http://schemas.microsoft.com/office/drawing/2014/main" id="{4A3C4131-A9E4-08FB-FAE6-E549263BAF4E}"/>
              </a:ext>
            </a:extLst>
          </p:cNvPr>
          <p:cNvGrpSpPr/>
          <p:nvPr/>
        </p:nvGrpSpPr>
        <p:grpSpPr>
          <a:xfrm>
            <a:off x="-5115644" y="525382"/>
            <a:ext cx="8119419" cy="1107996"/>
            <a:chOff x="628649" y="659898"/>
            <a:chExt cx="8119419" cy="1107996"/>
          </a:xfrm>
        </p:grpSpPr>
        <p:sp>
          <p:nvSpPr>
            <p:cNvPr id="35" name="ZoneTexte 34">
              <a:extLst>
                <a:ext uri="{FF2B5EF4-FFF2-40B4-BE49-F238E27FC236}">
                  <a16:creationId xmlns:a16="http://schemas.microsoft.com/office/drawing/2014/main" id="{B9B1A9EF-1343-7C83-729C-826CD84FEADB}"/>
                </a:ext>
              </a:extLst>
            </p:cNvPr>
            <p:cNvSpPr txBox="1"/>
            <p:nvPr/>
          </p:nvSpPr>
          <p:spPr>
            <a:xfrm>
              <a:off x="628649" y="659898"/>
              <a:ext cx="803214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6600" b="1" dirty="0">
                  <a:solidFill>
                    <a:schemeClr val="accent1">
                      <a:lumMod val="75000"/>
                    </a:schemeClr>
                  </a:solidFill>
                  <a:cs typeface="ADLaM Display" panose="020F0502020204030204" pitchFamily="34" charset="0"/>
                </a:rPr>
                <a:t>Problèmes</a:t>
              </a:r>
            </a:p>
          </p:txBody>
        </p:sp>
        <p:sp>
          <p:nvSpPr>
            <p:cNvPr id="36" name="ZoneTexte 35">
              <a:extLst>
                <a:ext uri="{FF2B5EF4-FFF2-40B4-BE49-F238E27FC236}">
                  <a16:creationId xmlns:a16="http://schemas.microsoft.com/office/drawing/2014/main" id="{69901432-EDE0-D3A5-9C4C-5A756939BF5C}"/>
                </a:ext>
              </a:extLst>
            </p:cNvPr>
            <p:cNvSpPr txBox="1"/>
            <p:nvPr/>
          </p:nvSpPr>
          <p:spPr>
            <a:xfrm>
              <a:off x="715928" y="659898"/>
              <a:ext cx="803214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66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DLaM Display" panose="020F0502020204030204" pitchFamily="34" charset="0"/>
                </a:rPr>
                <a:t>Problèmes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121847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0.33472 L 0.00273 -0.3527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0" y="-3437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F3B0F6C-ADF9-68FB-3E57-545F14731D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 descr="Une image contenant dessin humoristique, animation japonaise, illustration, Dessin animé&#10;&#10;Le contenu généré par l’IA peut être incorrect.">
            <a:extLst>
              <a:ext uri="{FF2B5EF4-FFF2-40B4-BE49-F238E27FC236}">
                <a16:creationId xmlns:a16="http://schemas.microsoft.com/office/drawing/2014/main" id="{176BFC71-22F2-551F-9A4C-95F9CEDA89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0302" y="3406302"/>
            <a:ext cx="3451698" cy="3451698"/>
          </a:xfrm>
          <a:prstGeom prst="rect">
            <a:avLst/>
          </a:prstGeom>
        </p:spPr>
      </p:pic>
      <p:grpSp>
        <p:nvGrpSpPr>
          <p:cNvPr id="2" name="Groupe 1">
            <a:extLst>
              <a:ext uri="{FF2B5EF4-FFF2-40B4-BE49-F238E27FC236}">
                <a16:creationId xmlns:a16="http://schemas.microsoft.com/office/drawing/2014/main" id="{2F22020C-5201-5F36-BD08-EBA2F32B42CC}"/>
              </a:ext>
            </a:extLst>
          </p:cNvPr>
          <p:cNvGrpSpPr/>
          <p:nvPr/>
        </p:nvGrpSpPr>
        <p:grpSpPr>
          <a:xfrm>
            <a:off x="601461" y="2260356"/>
            <a:ext cx="4093631" cy="1168644"/>
            <a:chOff x="5562600" y="4381500"/>
            <a:chExt cx="4629150" cy="1428750"/>
          </a:xfrm>
        </p:grpSpPr>
        <p:sp>
          <p:nvSpPr>
            <p:cNvPr id="9" name="Rectangle : coins arrondis 8">
              <a:extLst>
                <a:ext uri="{FF2B5EF4-FFF2-40B4-BE49-F238E27FC236}">
                  <a16:creationId xmlns:a16="http://schemas.microsoft.com/office/drawing/2014/main" id="{758FD97A-A276-872F-CDA2-41BA95C7511E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" name="Rectangle : avec coins rognés en diagonale 10">
              <a:extLst>
                <a:ext uri="{FF2B5EF4-FFF2-40B4-BE49-F238E27FC236}">
                  <a16:creationId xmlns:a16="http://schemas.microsoft.com/office/drawing/2014/main" id="{11819E80-56D1-0CFB-53A1-28301F7A5671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2800" dirty="0"/>
                <a:t>Volume important </a:t>
              </a:r>
            </a:p>
          </p:txBody>
        </p:sp>
      </p:grp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E3C94111-3552-ECF2-576C-200E7D95A2A7}"/>
              </a:ext>
            </a:extLst>
          </p:cNvPr>
          <p:cNvGrpSpPr/>
          <p:nvPr/>
        </p:nvGrpSpPr>
        <p:grpSpPr>
          <a:xfrm>
            <a:off x="708162" y="659898"/>
            <a:ext cx="8119419" cy="1107996"/>
            <a:chOff x="628649" y="659898"/>
            <a:chExt cx="8119419" cy="1107996"/>
          </a:xfrm>
        </p:grpSpPr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5A533C74-BD3C-3856-CD4C-637EFC891E87}"/>
                </a:ext>
              </a:extLst>
            </p:cNvPr>
            <p:cNvSpPr txBox="1"/>
            <p:nvPr/>
          </p:nvSpPr>
          <p:spPr>
            <a:xfrm>
              <a:off x="628649" y="659898"/>
              <a:ext cx="803214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6600" b="1" dirty="0">
                  <a:solidFill>
                    <a:schemeClr val="accent1">
                      <a:lumMod val="75000"/>
                    </a:schemeClr>
                  </a:solidFill>
                  <a:cs typeface="ADLaM Display" panose="020F0502020204030204" pitchFamily="34" charset="0"/>
                </a:rPr>
                <a:t>Problèmes</a:t>
              </a:r>
            </a:p>
          </p:txBody>
        </p: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610DD62F-26D5-6892-D007-00C5412CFE8D}"/>
                </a:ext>
              </a:extLst>
            </p:cNvPr>
            <p:cNvSpPr txBox="1"/>
            <p:nvPr/>
          </p:nvSpPr>
          <p:spPr>
            <a:xfrm>
              <a:off x="715928" y="659898"/>
              <a:ext cx="803214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66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DLaM Display" panose="020F0502020204030204" pitchFamily="34" charset="0"/>
                </a:rPr>
                <a:t>Problèmes</a:t>
              </a:r>
            </a:p>
          </p:txBody>
        </p:sp>
      </p:grpSp>
      <p:grpSp>
        <p:nvGrpSpPr>
          <p:cNvPr id="3" name="Groupe 2">
            <a:extLst>
              <a:ext uri="{FF2B5EF4-FFF2-40B4-BE49-F238E27FC236}">
                <a16:creationId xmlns:a16="http://schemas.microsoft.com/office/drawing/2014/main" id="{08C0C474-5A62-EEA7-78BE-59260D330C20}"/>
              </a:ext>
            </a:extLst>
          </p:cNvPr>
          <p:cNvGrpSpPr/>
          <p:nvPr/>
        </p:nvGrpSpPr>
        <p:grpSpPr>
          <a:xfrm>
            <a:off x="4934935" y="3540494"/>
            <a:ext cx="4093631" cy="1168644"/>
            <a:chOff x="5562600" y="4381500"/>
            <a:chExt cx="4629150" cy="1428750"/>
          </a:xfrm>
        </p:grpSpPr>
        <p:sp>
          <p:nvSpPr>
            <p:cNvPr id="4" name="Rectangle : coins arrondis 3">
              <a:extLst>
                <a:ext uri="{FF2B5EF4-FFF2-40B4-BE49-F238E27FC236}">
                  <a16:creationId xmlns:a16="http://schemas.microsoft.com/office/drawing/2014/main" id="{7AAA7DDC-681F-9DC6-7CB1-B72FA9E03C23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" name="Rectangle : avec coins rognés en diagonale 4">
              <a:extLst>
                <a:ext uri="{FF2B5EF4-FFF2-40B4-BE49-F238E27FC236}">
                  <a16:creationId xmlns:a16="http://schemas.microsoft.com/office/drawing/2014/main" id="{DE3C9DA1-CBFA-A747-AC59-55B08F13FF6A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800" dirty="0"/>
                <a:t>Analyse qualitative complexe</a:t>
              </a:r>
            </a:p>
          </p:txBody>
        </p:sp>
      </p:grpSp>
      <p:grpSp>
        <p:nvGrpSpPr>
          <p:cNvPr id="6" name="Groupe 5">
            <a:extLst>
              <a:ext uri="{FF2B5EF4-FFF2-40B4-BE49-F238E27FC236}">
                <a16:creationId xmlns:a16="http://schemas.microsoft.com/office/drawing/2014/main" id="{5790E79C-306F-CF52-E55D-196B78C252DF}"/>
              </a:ext>
            </a:extLst>
          </p:cNvPr>
          <p:cNvGrpSpPr/>
          <p:nvPr/>
        </p:nvGrpSpPr>
        <p:grpSpPr>
          <a:xfrm>
            <a:off x="6348510" y="1873962"/>
            <a:ext cx="4093631" cy="1168644"/>
            <a:chOff x="5562600" y="4381500"/>
            <a:chExt cx="4629150" cy="1428750"/>
          </a:xfrm>
        </p:grpSpPr>
        <p:sp>
          <p:nvSpPr>
            <p:cNvPr id="7" name="Rectangle : coins arrondis 6">
              <a:extLst>
                <a:ext uri="{FF2B5EF4-FFF2-40B4-BE49-F238E27FC236}">
                  <a16:creationId xmlns:a16="http://schemas.microsoft.com/office/drawing/2014/main" id="{B3C009FE-CC75-49F9-9FF8-426804A403BC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Rectangle : avec coins rognés en diagonale 7">
              <a:extLst>
                <a:ext uri="{FF2B5EF4-FFF2-40B4-BE49-F238E27FC236}">
                  <a16:creationId xmlns:a16="http://schemas.microsoft.com/office/drawing/2014/main" id="{85DE7F2A-8AE6-6362-0AEC-DE842DEEBAAF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2800" dirty="0"/>
                <a:t>Contrainte de temps</a:t>
              </a:r>
            </a:p>
          </p:txBody>
        </p:sp>
      </p:grp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3E149E16-C8D8-8930-39FA-759A9DAF2188}"/>
              </a:ext>
            </a:extLst>
          </p:cNvPr>
          <p:cNvGrpSpPr/>
          <p:nvPr/>
        </p:nvGrpSpPr>
        <p:grpSpPr>
          <a:xfrm>
            <a:off x="4702836" y="5488011"/>
            <a:ext cx="4093631" cy="1168644"/>
            <a:chOff x="5562600" y="4381500"/>
            <a:chExt cx="4629150" cy="1428750"/>
          </a:xfrm>
        </p:grpSpPr>
        <p:sp>
          <p:nvSpPr>
            <p:cNvPr id="15" name="Rectangle : coins arrondis 14">
              <a:extLst>
                <a:ext uri="{FF2B5EF4-FFF2-40B4-BE49-F238E27FC236}">
                  <a16:creationId xmlns:a16="http://schemas.microsoft.com/office/drawing/2014/main" id="{32910E21-F34C-66B1-0467-203A8AAB1AEE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6" name="Rectangle : avec coins rognés en diagonale 15">
              <a:extLst>
                <a:ext uri="{FF2B5EF4-FFF2-40B4-BE49-F238E27FC236}">
                  <a16:creationId xmlns:a16="http://schemas.microsoft.com/office/drawing/2014/main" id="{837B9D4C-796D-D5B9-4A40-473538909B2E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800" dirty="0"/>
                <a:t>Impact psychologique</a:t>
              </a:r>
            </a:p>
          </p:txBody>
        </p:sp>
      </p:grp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81A81718-1131-AAAC-C6CA-8705C2552BB7}"/>
              </a:ext>
            </a:extLst>
          </p:cNvPr>
          <p:cNvGrpSpPr/>
          <p:nvPr/>
        </p:nvGrpSpPr>
        <p:grpSpPr>
          <a:xfrm>
            <a:off x="322321" y="4336952"/>
            <a:ext cx="4093631" cy="1168644"/>
            <a:chOff x="5562600" y="4381500"/>
            <a:chExt cx="4629150" cy="1428750"/>
          </a:xfrm>
        </p:grpSpPr>
        <p:sp>
          <p:nvSpPr>
            <p:cNvPr id="20" name="Rectangle : coins arrondis 19">
              <a:extLst>
                <a:ext uri="{FF2B5EF4-FFF2-40B4-BE49-F238E27FC236}">
                  <a16:creationId xmlns:a16="http://schemas.microsoft.com/office/drawing/2014/main" id="{4E968AEB-2750-353E-D13E-3DBF0FBA8303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" name="Rectangle : avec coins rognés en diagonale 20">
              <a:extLst>
                <a:ext uri="{FF2B5EF4-FFF2-40B4-BE49-F238E27FC236}">
                  <a16:creationId xmlns:a16="http://schemas.microsoft.com/office/drawing/2014/main" id="{7E62CE4C-56DE-3081-DD08-6B21FAD809F1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800" dirty="0"/>
                <a:t>Biais cognitifs</a:t>
              </a:r>
            </a:p>
          </p:txBody>
        </p:sp>
      </p:grpSp>
      <p:grpSp>
        <p:nvGrpSpPr>
          <p:cNvPr id="22" name="Groupe 21">
            <a:extLst>
              <a:ext uri="{FF2B5EF4-FFF2-40B4-BE49-F238E27FC236}">
                <a16:creationId xmlns:a16="http://schemas.microsoft.com/office/drawing/2014/main" id="{7D857469-326A-B09F-8288-026F050231E9}"/>
              </a:ext>
            </a:extLst>
          </p:cNvPr>
          <p:cNvGrpSpPr/>
          <p:nvPr/>
        </p:nvGrpSpPr>
        <p:grpSpPr>
          <a:xfrm>
            <a:off x="17781288" y="2458284"/>
            <a:ext cx="8039101" cy="2930571"/>
            <a:chOff x="5562600" y="4381500"/>
            <a:chExt cx="4629150" cy="1428750"/>
          </a:xfrm>
        </p:grpSpPr>
        <p:sp>
          <p:nvSpPr>
            <p:cNvPr id="23" name="Rectangle : coins arrondis 22">
              <a:extLst>
                <a:ext uri="{FF2B5EF4-FFF2-40B4-BE49-F238E27FC236}">
                  <a16:creationId xmlns:a16="http://schemas.microsoft.com/office/drawing/2014/main" id="{D6F4F457-9BEA-B624-5B9A-038554B93548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4" name="Rectangle : avec coins rognés en diagonale 23">
              <a:extLst>
                <a:ext uri="{FF2B5EF4-FFF2-40B4-BE49-F238E27FC236}">
                  <a16:creationId xmlns:a16="http://schemas.microsoft.com/office/drawing/2014/main" id="{B50A5351-9A5C-688A-03E5-3120EAD75F02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200" dirty="0"/>
                <a:t>Comment valoriser les retours client via l’analyse automatisé des commentaires You Tube ?</a:t>
              </a:r>
            </a:p>
            <a:p>
              <a:endParaRPr lang="fr-FR" dirty="0"/>
            </a:p>
          </p:txBody>
        </p:sp>
      </p:grpSp>
    </p:spTree>
    <p:extLst>
      <p:ext uri="{BB962C8B-B14F-4D97-AF65-F5344CB8AC3E}">
        <p14:creationId xmlns:p14="http://schemas.microsoft.com/office/powerpoint/2010/main" val="1790926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FE9B06B-F94B-2A91-95E7-CC65162D37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1">
            <a:extLst>
              <a:ext uri="{FF2B5EF4-FFF2-40B4-BE49-F238E27FC236}">
                <a16:creationId xmlns:a16="http://schemas.microsoft.com/office/drawing/2014/main" id="{BCD0ABC9-6A4C-7396-413A-254E5C42B9BE}"/>
              </a:ext>
            </a:extLst>
          </p:cNvPr>
          <p:cNvGrpSpPr/>
          <p:nvPr/>
        </p:nvGrpSpPr>
        <p:grpSpPr>
          <a:xfrm>
            <a:off x="-10995712" y="1706904"/>
            <a:ext cx="4093631" cy="1168644"/>
            <a:chOff x="5562600" y="4381500"/>
            <a:chExt cx="4629150" cy="1428750"/>
          </a:xfrm>
        </p:grpSpPr>
        <p:sp>
          <p:nvSpPr>
            <p:cNvPr id="9" name="Rectangle : coins arrondis 8">
              <a:extLst>
                <a:ext uri="{FF2B5EF4-FFF2-40B4-BE49-F238E27FC236}">
                  <a16:creationId xmlns:a16="http://schemas.microsoft.com/office/drawing/2014/main" id="{347DBFCB-1976-DAF9-C8B0-B8D50F1B6273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" name="Rectangle : avec coins rognés en diagonale 10">
              <a:extLst>
                <a:ext uri="{FF2B5EF4-FFF2-40B4-BE49-F238E27FC236}">
                  <a16:creationId xmlns:a16="http://schemas.microsoft.com/office/drawing/2014/main" id="{831D3904-4780-5163-5965-1FD1C71C4E52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2800" dirty="0"/>
                <a:t>Volume important </a:t>
              </a:r>
            </a:p>
          </p:txBody>
        </p:sp>
      </p:grp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05502A7E-CA81-7AC9-2D6D-3C24B7C91817}"/>
              </a:ext>
            </a:extLst>
          </p:cNvPr>
          <p:cNvGrpSpPr/>
          <p:nvPr/>
        </p:nvGrpSpPr>
        <p:grpSpPr>
          <a:xfrm>
            <a:off x="708162" y="659898"/>
            <a:ext cx="8119419" cy="1107996"/>
            <a:chOff x="628649" y="659898"/>
            <a:chExt cx="8119419" cy="1107996"/>
          </a:xfrm>
        </p:grpSpPr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B53CCBA4-A411-0F70-8F50-D6D0C296C255}"/>
                </a:ext>
              </a:extLst>
            </p:cNvPr>
            <p:cNvSpPr txBox="1"/>
            <p:nvPr/>
          </p:nvSpPr>
          <p:spPr>
            <a:xfrm>
              <a:off x="628649" y="659898"/>
              <a:ext cx="803214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6600" b="1" dirty="0">
                  <a:solidFill>
                    <a:schemeClr val="accent1">
                      <a:lumMod val="75000"/>
                    </a:schemeClr>
                  </a:solidFill>
                  <a:cs typeface="ADLaM Display" panose="020F0502020204030204" pitchFamily="34" charset="0"/>
                </a:rPr>
                <a:t>Problèmes</a:t>
              </a:r>
            </a:p>
          </p:txBody>
        </p: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16913CA0-CC19-7E38-486A-E52425B23F70}"/>
                </a:ext>
              </a:extLst>
            </p:cNvPr>
            <p:cNvSpPr txBox="1"/>
            <p:nvPr/>
          </p:nvSpPr>
          <p:spPr>
            <a:xfrm>
              <a:off x="715928" y="659898"/>
              <a:ext cx="803214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66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DLaM Display" panose="020F0502020204030204" pitchFamily="34" charset="0"/>
                </a:rPr>
                <a:t>Problèmes</a:t>
              </a:r>
            </a:p>
          </p:txBody>
        </p:sp>
      </p:grpSp>
      <p:grpSp>
        <p:nvGrpSpPr>
          <p:cNvPr id="3" name="Groupe 2">
            <a:extLst>
              <a:ext uri="{FF2B5EF4-FFF2-40B4-BE49-F238E27FC236}">
                <a16:creationId xmlns:a16="http://schemas.microsoft.com/office/drawing/2014/main" id="{062FD22E-225C-0AE2-3727-0A56A6FD0877}"/>
              </a:ext>
            </a:extLst>
          </p:cNvPr>
          <p:cNvGrpSpPr/>
          <p:nvPr/>
        </p:nvGrpSpPr>
        <p:grpSpPr>
          <a:xfrm>
            <a:off x="-6662238" y="2987042"/>
            <a:ext cx="4093631" cy="1168644"/>
            <a:chOff x="5562600" y="4381500"/>
            <a:chExt cx="4629150" cy="1428750"/>
          </a:xfrm>
        </p:grpSpPr>
        <p:sp>
          <p:nvSpPr>
            <p:cNvPr id="4" name="Rectangle : coins arrondis 3">
              <a:extLst>
                <a:ext uri="{FF2B5EF4-FFF2-40B4-BE49-F238E27FC236}">
                  <a16:creationId xmlns:a16="http://schemas.microsoft.com/office/drawing/2014/main" id="{6CB4D926-6132-CAE8-FBCC-309053CD766E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" name="Rectangle : avec coins rognés en diagonale 4">
              <a:extLst>
                <a:ext uri="{FF2B5EF4-FFF2-40B4-BE49-F238E27FC236}">
                  <a16:creationId xmlns:a16="http://schemas.microsoft.com/office/drawing/2014/main" id="{B62C31B8-06D5-F116-E84D-8E20807FDDCC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800" dirty="0"/>
                <a:t>Analyse qualitative complexe</a:t>
              </a:r>
            </a:p>
          </p:txBody>
        </p:sp>
      </p:grpSp>
      <p:grpSp>
        <p:nvGrpSpPr>
          <p:cNvPr id="6" name="Groupe 5">
            <a:extLst>
              <a:ext uri="{FF2B5EF4-FFF2-40B4-BE49-F238E27FC236}">
                <a16:creationId xmlns:a16="http://schemas.microsoft.com/office/drawing/2014/main" id="{C816BAF4-21A3-0A01-A9C1-38F1DC4B4D79}"/>
              </a:ext>
            </a:extLst>
          </p:cNvPr>
          <p:cNvGrpSpPr/>
          <p:nvPr/>
        </p:nvGrpSpPr>
        <p:grpSpPr>
          <a:xfrm>
            <a:off x="-5248663" y="1320510"/>
            <a:ext cx="4093631" cy="1168644"/>
            <a:chOff x="5562600" y="4381500"/>
            <a:chExt cx="4629150" cy="1428750"/>
          </a:xfrm>
        </p:grpSpPr>
        <p:sp>
          <p:nvSpPr>
            <p:cNvPr id="7" name="Rectangle : coins arrondis 6">
              <a:extLst>
                <a:ext uri="{FF2B5EF4-FFF2-40B4-BE49-F238E27FC236}">
                  <a16:creationId xmlns:a16="http://schemas.microsoft.com/office/drawing/2014/main" id="{912B8F0B-E69C-FC1B-8987-54593E719506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Rectangle : avec coins rognés en diagonale 7">
              <a:extLst>
                <a:ext uri="{FF2B5EF4-FFF2-40B4-BE49-F238E27FC236}">
                  <a16:creationId xmlns:a16="http://schemas.microsoft.com/office/drawing/2014/main" id="{2E89D27B-8783-A6C4-49AF-20FD6AA2A868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2800" dirty="0"/>
                <a:t>Contrainte de temps</a:t>
              </a:r>
            </a:p>
          </p:txBody>
        </p:sp>
      </p:grp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7CE29A07-A8D5-FD0B-DD63-A158D164F41F}"/>
              </a:ext>
            </a:extLst>
          </p:cNvPr>
          <p:cNvGrpSpPr/>
          <p:nvPr/>
        </p:nvGrpSpPr>
        <p:grpSpPr>
          <a:xfrm>
            <a:off x="-6894337" y="4934559"/>
            <a:ext cx="4093631" cy="1168644"/>
            <a:chOff x="5562600" y="4381500"/>
            <a:chExt cx="4629150" cy="1428750"/>
          </a:xfrm>
        </p:grpSpPr>
        <p:sp>
          <p:nvSpPr>
            <p:cNvPr id="15" name="Rectangle : coins arrondis 14">
              <a:extLst>
                <a:ext uri="{FF2B5EF4-FFF2-40B4-BE49-F238E27FC236}">
                  <a16:creationId xmlns:a16="http://schemas.microsoft.com/office/drawing/2014/main" id="{650BF8F3-7F48-C8F5-E60E-E45A1CBBFCC2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6" name="Rectangle : avec coins rognés en diagonale 15">
              <a:extLst>
                <a:ext uri="{FF2B5EF4-FFF2-40B4-BE49-F238E27FC236}">
                  <a16:creationId xmlns:a16="http://schemas.microsoft.com/office/drawing/2014/main" id="{516148F7-3956-A4EF-85C7-330528097CE8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800" dirty="0"/>
                <a:t>Impact psychologique</a:t>
              </a:r>
            </a:p>
          </p:txBody>
        </p:sp>
      </p:grp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18C7BADA-3988-C38D-96CD-98D80BBCEDE4}"/>
              </a:ext>
            </a:extLst>
          </p:cNvPr>
          <p:cNvGrpSpPr/>
          <p:nvPr/>
        </p:nvGrpSpPr>
        <p:grpSpPr>
          <a:xfrm>
            <a:off x="-11274852" y="3783500"/>
            <a:ext cx="4093631" cy="1168644"/>
            <a:chOff x="5562600" y="4381500"/>
            <a:chExt cx="4629150" cy="1428750"/>
          </a:xfrm>
        </p:grpSpPr>
        <p:sp>
          <p:nvSpPr>
            <p:cNvPr id="20" name="Rectangle : coins arrondis 19">
              <a:extLst>
                <a:ext uri="{FF2B5EF4-FFF2-40B4-BE49-F238E27FC236}">
                  <a16:creationId xmlns:a16="http://schemas.microsoft.com/office/drawing/2014/main" id="{6EF68AD1-E5C6-DC18-5522-6D8E6F550FFA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" name="Rectangle : avec coins rognés en diagonale 20">
              <a:extLst>
                <a:ext uri="{FF2B5EF4-FFF2-40B4-BE49-F238E27FC236}">
                  <a16:creationId xmlns:a16="http://schemas.microsoft.com/office/drawing/2014/main" id="{39F6CC41-3282-086D-20B6-24B893FC19C1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800" dirty="0"/>
                <a:t>Biais cognitifs</a:t>
              </a:r>
            </a:p>
          </p:txBody>
        </p:sp>
      </p:grpSp>
      <p:grpSp>
        <p:nvGrpSpPr>
          <p:cNvPr id="18" name="Groupe 17">
            <a:extLst>
              <a:ext uri="{FF2B5EF4-FFF2-40B4-BE49-F238E27FC236}">
                <a16:creationId xmlns:a16="http://schemas.microsoft.com/office/drawing/2014/main" id="{9F035947-D7AA-764C-3289-D84827B5D29B}"/>
              </a:ext>
            </a:extLst>
          </p:cNvPr>
          <p:cNvGrpSpPr/>
          <p:nvPr/>
        </p:nvGrpSpPr>
        <p:grpSpPr>
          <a:xfrm>
            <a:off x="3412145" y="2568239"/>
            <a:ext cx="8039101" cy="2930571"/>
            <a:chOff x="5562600" y="4381500"/>
            <a:chExt cx="4629150" cy="1428750"/>
          </a:xfrm>
        </p:grpSpPr>
        <p:sp>
          <p:nvSpPr>
            <p:cNvPr id="22" name="Rectangle : coins arrondis 21">
              <a:extLst>
                <a:ext uri="{FF2B5EF4-FFF2-40B4-BE49-F238E27FC236}">
                  <a16:creationId xmlns:a16="http://schemas.microsoft.com/office/drawing/2014/main" id="{698D5070-4DE3-D1CC-80F1-368353ADB313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3" name="Rectangle : avec coins rognés en diagonale 22">
              <a:extLst>
                <a:ext uri="{FF2B5EF4-FFF2-40B4-BE49-F238E27FC236}">
                  <a16:creationId xmlns:a16="http://schemas.microsoft.com/office/drawing/2014/main" id="{7B54720E-A637-3E9D-ABA2-F0123B5EBF4D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200" dirty="0"/>
                <a:t>Comment valoriser les retours client via l’analyse automatisé des commentaires You Tube ?</a:t>
              </a:r>
            </a:p>
            <a:p>
              <a:endParaRPr lang="fr-FR" dirty="0"/>
            </a:p>
          </p:txBody>
        </p:sp>
      </p:grpSp>
      <p:pic>
        <p:nvPicPr>
          <p:cNvPr id="10" name="Image 9" descr="Une image contenant dessin humoristique, animation japonaise, illustration, Dessin animé&#10;&#10;Le contenu généré par l’IA peut être incorrect.">
            <a:extLst>
              <a:ext uri="{FF2B5EF4-FFF2-40B4-BE49-F238E27FC236}">
                <a16:creationId xmlns:a16="http://schemas.microsoft.com/office/drawing/2014/main" id="{85C3B226-D832-CFA5-223E-192657D271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61" y="2505977"/>
            <a:ext cx="4368846" cy="4368846"/>
          </a:xfrm>
          <a:prstGeom prst="rect">
            <a:avLst/>
          </a:prstGeom>
        </p:spPr>
      </p:pic>
      <p:grpSp>
        <p:nvGrpSpPr>
          <p:cNvPr id="24" name="Groupe 23">
            <a:extLst>
              <a:ext uri="{FF2B5EF4-FFF2-40B4-BE49-F238E27FC236}">
                <a16:creationId xmlns:a16="http://schemas.microsoft.com/office/drawing/2014/main" id="{54AAC7E3-66C0-0849-9B10-11A9C150D0EA}"/>
              </a:ext>
            </a:extLst>
          </p:cNvPr>
          <p:cNvGrpSpPr/>
          <p:nvPr/>
        </p:nvGrpSpPr>
        <p:grpSpPr>
          <a:xfrm>
            <a:off x="12888197" y="1937754"/>
            <a:ext cx="10321890" cy="3785652"/>
            <a:chOff x="4270579" y="847492"/>
            <a:chExt cx="10321890" cy="3785652"/>
          </a:xfrm>
        </p:grpSpPr>
        <p:sp>
          <p:nvSpPr>
            <p:cNvPr id="25" name="ZoneTexte 24">
              <a:extLst>
                <a:ext uri="{FF2B5EF4-FFF2-40B4-BE49-F238E27FC236}">
                  <a16:creationId xmlns:a16="http://schemas.microsoft.com/office/drawing/2014/main" id="{827A2A76-446E-ECBA-049E-A07FE691B069}"/>
                </a:ext>
              </a:extLst>
            </p:cNvPr>
            <p:cNvSpPr txBox="1"/>
            <p:nvPr/>
          </p:nvSpPr>
          <p:spPr>
            <a:xfrm>
              <a:off x="4270579" y="847492"/>
              <a:ext cx="10162478" cy="3785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0" b="1" dirty="0">
                  <a:solidFill>
                    <a:schemeClr val="accent1">
                      <a:lumMod val="75000"/>
                    </a:schemeClr>
                  </a:solidFill>
                  <a:cs typeface="ADLaM Display" panose="020F0502020204030204" pitchFamily="34" charset="0"/>
                </a:rPr>
                <a:t>Les solutions existantes</a:t>
              </a:r>
            </a:p>
          </p:txBody>
        </p:sp>
        <p:sp>
          <p:nvSpPr>
            <p:cNvPr id="26" name="ZoneTexte 25">
              <a:extLst>
                <a:ext uri="{FF2B5EF4-FFF2-40B4-BE49-F238E27FC236}">
                  <a16:creationId xmlns:a16="http://schemas.microsoft.com/office/drawing/2014/main" id="{8B42423B-E3B4-8D40-08B2-8ECB62A7E238}"/>
                </a:ext>
              </a:extLst>
            </p:cNvPr>
            <p:cNvSpPr txBox="1"/>
            <p:nvPr/>
          </p:nvSpPr>
          <p:spPr>
            <a:xfrm>
              <a:off x="4429991" y="847492"/>
              <a:ext cx="10162478" cy="3785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DLaM Display" panose="020F0502020204030204" pitchFamily="34" charset="0"/>
                </a:rPr>
                <a:t>Les solutions existantes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432996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2EA0B85-1F8D-2DF8-BF2D-F0D97CA6C9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 descr="Une image contenant dessin humoristique, animation japonaise, illustration, Dessin animé&#10;&#10;Le contenu généré par l’IA peut être incorrect.">
            <a:extLst>
              <a:ext uri="{FF2B5EF4-FFF2-40B4-BE49-F238E27FC236}">
                <a16:creationId xmlns:a16="http://schemas.microsoft.com/office/drawing/2014/main" id="{71C76A7A-08B1-EA7C-1078-05C97B75FF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7048" y="1123950"/>
            <a:ext cx="5734050" cy="5734050"/>
          </a:xfrm>
          <a:prstGeom prst="rect">
            <a:avLst/>
          </a:prstGeom>
        </p:spPr>
      </p:pic>
      <p:grpSp>
        <p:nvGrpSpPr>
          <p:cNvPr id="16" name="Groupe 15">
            <a:extLst>
              <a:ext uri="{FF2B5EF4-FFF2-40B4-BE49-F238E27FC236}">
                <a16:creationId xmlns:a16="http://schemas.microsoft.com/office/drawing/2014/main" id="{89914221-6C45-F1E0-3674-3C7FB581A052}"/>
              </a:ext>
            </a:extLst>
          </p:cNvPr>
          <p:cNvGrpSpPr/>
          <p:nvPr/>
        </p:nvGrpSpPr>
        <p:grpSpPr>
          <a:xfrm>
            <a:off x="2905997" y="1536174"/>
            <a:ext cx="10321890" cy="3785652"/>
            <a:chOff x="4270579" y="847492"/>
            <a:chExt cx="10321890" cy="3785652"/>
          </a:xfrm>
        </p:grpSpPr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10647B6D-069A-352A-A82B-D96CE1F233DD}"/>
                </a:ext>
              </a:extLst>
            </p:cNvPr>
            <p:cNvSpPr txBox="1"/>
            <p:nvPr/>
          </p:nvSpPr>
          <p:spPr>
            <a:xfrm>
              <a:off x="4270579" y="847492"/>
              <a:ext cx="10162478" cy="3785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0" b="1" dirty="0">
                  <a:solidFill>
                    <a:schemeClr val="accent1">
                      <a:lumMod val="75000"/>
                    </a:schemeClr>
                  </a:solidFill>
                  <a:cs typeface="ADLaM Display" panose="020F0502020204030204" pitchFamily="34" charset="0"/>
                </a:rPr>
                <a:t>Les solutions existantes</a:t>
              </a:r>
            </a:p>
          </p:txBody>
        </p:sp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60B617CC-5AE9-0B56-961C-2937C2C45A71}"/>
                </a:ext>
              </a:extLst>
            </p:cNvPr>
            <p:cNvSpPr txBox="1"/>
            <p:nvPr/>
          </p:nvSpPr>
          <p:spPr>
            <a:xfrm>
              <a:off x="4429991" y="847492"/>
              <a:ext cx="10162478" cy="3785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DLaM Display" panose="020F0502020204030204" pitchFamily="34" charset="0"/>
                </a:rPr>
                <a:t>Les solutions existantes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064538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5924</TotalTime>
  <Words>1115</Words>
  <Application>Microsoft Macintosh PowerPoint</Application>
  <PresentationFormat>Grand écran</PresentationFormat>
  <Paragraphs>233</Paragraphs>
  <Slides>37</Slides>
  <Notes>0</Notes>
  <HiddenSlides>5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37</vt:i4>
      </vt:variant>
    </vt:vector>
  </HeadingPairs>
  <TitlesOfParts>
    <vt:vector size="43" baseType="lpstr">
      <vt:lpstr>ADLaM Display</vt:lpstr>
      <vt:lpstr>Aptos</vt:lpstr>
      <vt:lpstr>Aptos Display</vt:lpstr>
      <vt:lpstr>Arial</vt:lpstr>
      <vt:lpstr>Wingdings</vt:lpstr>
      <vt:lpstr>Thème Office</vt:lpstr>
      <vt:lpstr>You review</vt:lpstr>
      <vt:lpstr>Sommaire</vt:lpstr>
      <vt:lpstr>Analyse du besoin et résolution de problème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Analyse du besoin</vt:lpstr>
      <vt:lpstr>Analyse du besoin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Analyse du besoin</vt:lpstr>
      <vt:lpstr>Présentation PowerPoint</vt:lpstr>
      <vt:lpstr>Présentation PowerPoint</vt:lpstr>
      <vt:lpstr>Stratégie de résolution du problème</vt:lpstr>
      <vt:lpstr>Présentation PowerPoint</vt:lpstr>
      <vt:lpstr>Technologie et outils sélectionnées</vt:lpstr>
      <vt:lpstr>Développement de modèles d’apprentissage automatique</vt:lpstr>
      <vt:lpstr>Jeu de données exploitable pour l’apprentissage / construction de variables</vt:lpstr>
      <vt:lpstr>Des méthodes de sélection de variables</vt:lpstr>
      <vt:lpstr>Entrainement d’un modèle</vt:lpstr>
      <vt:lpstr>Une méthode d’optimisation des modèles</vt:lpstr>
      <vt:lpstr>Déploiement et automatisation des modèles</vt:lpstr>
      <vt:lpstr>Une méthode de sauvegarde</vt:lpstr>
      <vt:lpstr>Un processus CI/CD</vt:lpstr>
      <vt:lpstr>Un système de monitoring de la performance</vt:lpstr>
      <vt:lpstr>Un système de collecte de données</vt:lpstr>
      <vt:lpstr>Démo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FURTADO LEAL Carla</dc:creator>
  <cp:lastModifiedBy>FURTADO LEAL Carla</cp:lastModifiedBy>
  <cp:revision>41</cp:revision>
  <dcterms:created xsi:type="dcterms:W3CDTF">2025-08-26T17:00:21Z</dcterms:created>
  <dcterms:modified xsi:type="dcterms:W3CDTF">2025-09-07T08:38:34Z</dcterms:modified>
</cp:coreProperties>
</file>